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62560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lvl1pPr>
    <a:lvl2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lvl2pPr>
    <a:lvl3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lvl3pPr>
    <a:lvl4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lvl4pPr>
    <a:lvl5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lvl5pPr>
    <a:lvl6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lvl6pPr>
    <a:lvl7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lvl7pPr>
    <a:lvl8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lvl8pPr>
    <a:lvl9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utam Shetty"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F0000"/>
        </a:fontRef>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FF0000"/>
        </a:fontRef>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FF0000"/>
        </a:fontRef>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FF0000"/>
        </a:fontRef>
        <a:srgbClr val="FF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486586"/>
              <a:satOff val="5825"/>
              <a:lumOff val="54612"/>
            </a:scheme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0000"/>
        </a:fontRef>
        <a:srgbClr val="FF0000"/>
      </a:tcTxStyle>
      <a:tcStyle>
        <a:tcBdr>
          <a:left>
            <a:ln w="12700" cap="flat">
              <a:noFill/>
              <a:miter lim="400000"/>
            </a:ln>
          </a:left>
          <a:right>
            <a:ln w="12700" cap="flat">
              <a:noFill/>
              <a:miter lim="400000"/>
            </a:ln>
          </a:right>
          <a:top>
            <a:ln w="50800" cap="flat">
              <a:solidFill>
                <a:srgbClr val="FF0000"/>
              </a:solidFill>
              <a:prstDash val="solid"/>
              <a:round/>
            </a:ln>
          </a:top>
          <a:bottom>
            <a:ln w="25400" cap="flat">
              <a:solidFill>
                <a:srgbClr val="FF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F0000"/>
              </a:solidFill>
              <a:prstDash val="solid"/>
              <a:round/>
            </a:ln>
          </a:top>
          <a:bottom>
            <a:ln w="25400" cap="flat">
              <a:solidFill>
                <a:srgbClr val="FF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F0000"/>
        </a:fontRef>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ACA"/>
          </a:solidFill>
        </a:fill>
      </a:tcStyle>
    </a:wholeTbl>
    <a:band2H>
      <a:tcTxStyle/>
      <a:tcStyle>
        <a:tcBdr/>
        <a:fill>
          <a:solidFill>
            <a:schemeClr val="accent5">
              <a:hueOff val="-486586"/>
              <a:satOff val="5825"/>
              <a:lumOff val="54612"/>
            </a:schemeClr>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0000"/>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snapToObjects="1">
      <p:cViewPr varScale="1">
        <p:scale>
          <a:sx n="73" d="100"/>
          <a:sy n="73" d="100"/>
        </p:scale>
        <p:origin x="114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772E5"/>
            </a:solidFill>
            <a:ln w="12700" cap="flat">
              <a:noFill/>
              <a:miter lim="400000"/>
            </a:ln>
            <a:effectLst/>
          </c:spPr>
          <c:dPt>
            <c:idx val="0"/>
            <c:bubble3D val="0"/>
            <c:extLst>
              <c:ext xmlns:c16="http://schemas.microsoft.com/office/drawing/2014/chart" uri="{C3380CC4-5D6E-409C-BE32-E72D297353CC}">
                <c16:uniqueId val="{00000001-40AC-5C42-94A0-23EB9CF10C40}"/>
              </c:ext>
            </c:extLst>
          </c:dPt>
          <c:dPt>
            <c:idx val="1"/>
            <c:bubble3D val="0"/>
            <c:spPr>
              <a:solidFill>
                <a:srgbClr val="3D3F4E">
                  <a:alpha val="9966"/>
                </a:srgbClr>
              </a:solidFill>
              <a:ln w="12700" cap="flat">
                <a:noFill/>
                <a:miter lim="400000"/>
              </a:ln>
              <a:effectLst/>
            </c:spPr>
            <c:extLst>
              <c:ext xmlns:c16="http://schemas.microsoft.com/office/drawing/2014/chart" uri="{C3380CC4-5D6E-409C-BE32-E72D297353CC}">
                <c16:uniqueId val="{00000003-40AC-5C42-94A0-23EB9CF10C40}"/>
              </c:ext>
            </c:extLst>
          </c:dPt>
          <c:cat>
            <c:strRef>
              <c:f>Sheet1!$B$1:$C$1</c:f>
              <c:strCache>
                <c:ptCount val="2"/>
                <c:pt idx="0">
                  <c:v>April</c:v>
                </c:pt>
                <c:pt idx="1">
                  <c:v>May</c:v>
                </c:pt>
              </c:strCache>
            </c:strRef>
          </c:cat>
          <c:val>
            <c:numRef>
              <c:f>Sheet1!$B$2:$C$2</c:f>
              <c:numCache>
                <c:formatCode>General</c:formatCode>
                <c:ptCount val="2"/>
                <c:pt idx="0">
                  <c:v>18</c:v>
                </c:pt>
                <c:pt idx="1">
                  <c:v>82</c:v>
                </c:pt>
              </c:numCache>
            </c:numRef>
          </c:val>
          <c:extLst>
            <c:ext xmlns:c16="http://schemas.microsoft.com/office/drawing/2014/chart" uri="{C3380CC4-5D6E-409C-BE32-E72D297353CC}">
              <c16:uniqueId val="{00000004-40AC-5C42-94A0-23EB9CF10C40}"/>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772E5"/>
            </a:solidFill>
            <a:ln w="12700" cap="flat">
              <a:noFill/>
              <a:miter lim="400000"/>
            </a:ln>
            <a:effectLst/>
          </c:spPr>
          <c:dPt>
            <c:idx val="0"/>
            <c:bubble3D val="0"/>
            <c:extLst>
              <c:ext xmlns:c16="http://schemas.microsoft.com/office/drawing/2014/chart" uri="{C3380CC4-5D6E-409C-BE32-E72D297353CC}">
                <c16:uniqueId val="{00000001-2F8E-B34E-9FF0-944615ABE4D9}"/>
              </c:ext>
            </c:extLst>
          </c:dPt>
          <c:dPt>
            <c:idx val="1"/>
            <c:bubble3D val="0"/>
            <c:spPr>
              <a:solidFill>
                <a:srgbClr val="3D3F4E">
                  <a:alpha val="9704"/>
                </a:srgbClr>
              </a:solidFill>
              <a:ln w="12700" cap="flat">
                <a:noFill/>
                <a:miter lim="400000"/>
              </a:ln>
              <a:effectLst/>
            </c:spPr>
            <c:extLst>
              <c:ext xmlns:c16="http://schemas.microsoft.com/office/drawing/2014/chart" uri="{C3380CC4-5D6E-409C-BE32-E72D297353CC}">
                <c16:uniqueId val="{00000003-2F8E-B34E-9FF0-944615ABE4D9}"/>
              </c:ext>
            </c:extLst>
          </c:dPt>
          <c:cat>
            <c:strRef>
              <c:f>Sheet1!$B$1:$C$1</c:f>
              <c:strCache>
                <c:ptCount val="2"/>
                <c:pt idx="0">
                  <c:v>April</c:v>
                </c:pt>
                <c:pt idx="1">
                  <c:v>May</c:v>
                </c:pt>
              </c:strCache>
            </c:strRef>
          </c:cat>
          <c:val>
            <c:numRef>
              <c:f>Sheet1!$B$2:$C$2</c:f>
              <c:numCache>
                <c:formatCode>General</c:formatCode>
                <c:ptCount val="2"/>
                <c:pt idx="0">
                  <c:v>33</c:v>
                </c:pt>
                <c:pt idx="1">
                  <c:v>67</c:v>
                </c:pt>
              </c:numCache>
            </c:numRef>
          </c:val>
          <c:extLst>
            <c:ext xmlns:c16="http://schemas.microsoft.com/office/drawing/2014/chart" uri="{C3380CC4-5D6E-409C-BE32-E72D297353CC}">
              <c16:uniqueId val="{00000004-2F8E-B34E-9FF0-944615ABE4D9}"/>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772E5"/>
            </a:solidFill>
            <a:ln w="12700" cap="flat">
              <a:noFill/>
              <a:miter lim="400000"/>
            </a:ln>
            <a:effectLst/>
          </c:spPr>
          <c:dPt>
            <c:idx val="0"/>
            <c:bubble3D val="0"/>
            <c:extLst>
              <c:ext xmlns:c16="http://schemas.microsoft.com/office/drawing/2014/chart" uri="{C3380CC4-5D6E-409C-BE32-E72D297353CC}">
                <c16:uniqueId val="{00000001-3B81-AC4A-A299-CC192E997DAA}"/>
              </c:ext>
            </c:extLst>
          </c:dPt>
          <c:dPt>
            <c:idx val="1"/>
            <c:bubble3D val="0"/>
            <c:spPr>
              <a:solidFill>
                <a:srgbClr val="3D3F4E">
                  <a:alpha val="9966"/>
                </a:srgbClr>
              </a:solidFill>
              <a:ln w="12700" cap="flat">
                <a:noFill/>
                <a:miter lim="400000"/>
              </a:ln>
              <a:effectLst/>
            </c:spPr>
            <c:extLst>
              <c:ext xmlns:c16="http://schemas.microsoft.com/office/drawing/2014/chart" uri="{C3380CC4-5D6E-409C-BE32-E72D297353CC}">
                <c16:uniqueId val="{00000003-3B81-AC4A-A299-CC192E997DAA}"/>
              </c:ext>
            </c:extLst>
          </c:dPt>
          <c:cat>
            <c:strRef>
              <c:f>Sheet1!$B$1:$C$1</c:f>
              <c:strCache>
                <c:ptCount val="2"/>
                <c:pt idx="0">
                  <c:v>April</c:v>
                </c:pt>
                <c:pt idx="1">
                  <c:v>May</c:v>
                </c:pt>
              </c:strCache>
            </c:strRef>
          </c:cat>
          <c:val>
            <c:numRef>
              <c:f>Sheet1!$B$2:$C$2</c:f>
              <c:numCache>
                <c:formatCode>General</c:formatCode>
                <c:ptCount val="2"/>
                <c:pt idx="0">
                  <c:v>50</c:v>
                </c:pt>
                <c:pt idx="1">
                  <c:v>50</c:v>
                </c:pt>
              </c:numCache>
            </c:numRef>
          </c:val>
          <c:extLst>
            <c:ext xmlns:c16="http://schemas.microsoft.com/office/drawing/2014/chart" uri="{C3380CC4-5D6E-409C-BE32-E72D297353CC}">
              <c16:uniqueId val="{00000004-3B81-AC4A-A299-CC192E997DAA}"/>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772E5"/>
            </a:solidFill>
            <a:ln w="12700" cap="flat">
              <a:noFill/>
              <a:miter lim="400000"/>
            </a:ln>
            <a:effectLst/>
          </c:spPr>
          <c:dPt>
            <c:idx val="0"/>
            <c:bubble3D val="0"/>
            <c:extLst>
              <c:ext xmlns:c16="http://schemas.microsoft.com/office/drawing/2014/chart" uri="{C3380CC4-5D6E-409C-BE32-E72D297353CC}">
                <c16:uniqueId val="{00000001-8EBE-B84E-A619-8C0D5840A589}"/>
              </c:ext>
            </c:extLst>
          </c:dPt>
          <c:dPt>
            <c:idx val="1"/>
            <c:bubble3D val="0"/>
            <c:spPr>
              <a:solidFill>
                <a:srgbClr val="3D3F4E">
                  <a:alpha val="9966"/>
                </a:srgbClr>
              </a:solidFill>
              <a:ln w="12700" cap="flat">
                <a:noFill/>
                <a:miter lim="400000"/>
              </a:ln>
              <a:effectLst/>
            </c:spPr>
            <c:extLst>
              <c:ext xmlns:c16="http://schemas.microsoft.com/office/drawing/2014/chart" uri="{C3380CC4-5D6E-409C-BE32-E72D297353CC}">
                <c16:uniqueId val="{00000003-8EBE-B84E-A619-8C0D5840A589}"/>
              </c:ext>
            </c:extLst>
          </c:dPt>
          <c:cat>
            <c:strRef>
              <c:f>Sheet1!$B$1:$C$1</c:f>
              <c:strCache>
                <c:ptCount val="2"/>
                <c:pt idx="0">
                  <c:v>April</c:v>
                </c:pt>
                <c:pt idx="1">
                  <c:v>May</c:v>
                </c:pt>
              </c:strCache>
            </c:strRef>
          </c:cat>
          <c:val>
            <c:numRef>
              <c:f>Sheet1!$B$2:$C$2</c:f>
              <c:numCache>
                <c:formatCode>General</c:formatCode>
                <c:ptCount val="2"/>
                <c:pt idx="0">
                  <c:v>66</c:v>
                </c:pt>
                <c:pt idx="1">
                  <c:v>34</c:v>
                </c:pt>
              </c:numCache>
            </c:numRef>
          </c:val>
          <c:extLst>
            <c:ext xmlns:c16="http://schemas.microsoft.com/office/drawing/2014/chart" uri="{C3380CC4-5D6E-409C-BE32-E72D297353CC}">
              <c16:uniqueId val="{00000004-8EBE-B84E-A619-8C0D5840A589}"/>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772E5"/>
            </a:solidFill>
            <a:ln w="12700" cap="flat">
              <a:noFill/>
              <a:miter lim="400000"/>
            </a:ln>
            <a:effectLst/>
          </c:spPr>
          <c:dPt>
            <c:idx val="0"/>
            <c:bubble3D val="0"/>
            <c:extLst>
              <c:ext xmlns:c16="http://schemas.microsoft.com/office/drawing/2014/chart" uri="{C3380CC4-5D6E-409C-BE32-E72D297353CC}">
                <c16:uniqueId val="{00000001-6024-FA40-8FB7-FC48C96B6C1E}"/>
              </c:ext>
            </c:extLst>
          </c:dPt>
          <c:dPt>
            <c:idx val="1"/>
            <c:bubble3D val="0"/>
            <c:spPr>
              <a:solidFill>
                <a:srgbClr val="3D3F4E">
                  <a:alpha val="9966"/>
                </a:srgbClr>
              </a:solidFill>
              <a:ln w="12700" cap="flat">
                <a:noFill/>
                <a:miter lim="400000"/>
              </a:ln>
              <a:effectLst/>
            </c:spPr>
            <c:extLst>
              <c:ext xmlns:c16="http://schemas.microsoft.com/office/drawing/2014/chart" uri="{C3380CC4-5D6E-409C-BE32-E72D297353CC}">
                <c16:uniqueId val="{00000003-6024-FA40-8FB7-FC48C96B6C1E}"/>
              </c:ext>
            </c:extLst>
          </c:dPt>
          <c:cat>
            <c:strRef>
              <c:f>Sheet1!$B$1:$C$1</c:f>
              <c:strCache>
                <c:ptCount val="2"/>
                <c:pt idx="0">
                  <c:v>April</c:v>
                </c:pt>
                <c:pt idx="1">
                  <c:v>May</c:v>
                </c:pt>
              </c:strCache>
            </c:strRef>
          </c:cat>
          <c:val>
            <c:numRef>
              <c:f>Sheet1!$B$2:$C$2</c:f>
              <c:numCache>
                <c:formatCode>General</c:formatCode>
                <c:ptCount val="2"/>
                <c:pt idx="0">
                  <c:v>83</c:v>
                </c:pt>
                <c:pt idx="1">
                  <c:v>17</c:v>
                </c:pt>
              </c:numCache>
            </c:numRef>
          </c:val>
          <c:extLst>
            <c:ext xmlns:c16="http://schemas.microsoft.com/office/drawing/2014/chart" uri="{C3380CC4-5D6E-409C-BE32-E72D297353CC}">
              <c16:uniqueId val="{00000004-6024-FA40-8FB7-FC48C96B6C1E}"/>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772E5"/>
            </a:solidFill>
            <a:ln w="12700" cap="flat">
              <a:noFill/>
              <a:miter lim="400000"/>
            </a:ln>
            <a:effectLst/>
          </c:spPr>
          <c:dPt>
            <c:idx val="0"/>
            <c:bubble3D val="0"/>
            <c:extLst>
              <c:ext xmlns:c16="http://schemas.microsoft.com/office/drawing/2014/chart" uri="{C3380CC4-5D6E-409C-BE32-E72D297353CC}">
                <c16:uniqueId val="{00000001-FD13-7D4B-8113-33A46350D938}"/>
              </c:ext>
            </c:extLst>
          </c:dPt>
          <c:dPt>
            <c:idx val="1"/>
            <c:bubble3D val="0"/>
            <c:spPr>
              <a:solidFill>
                <a:srgbClr val="F1E3F1"/>
              </a:solidFill>
              <a:ln w="12700" cap="flat">
                <a:noFill/>
                <a:miter lim="400000"/>
              </a:ln>
              <a:effectLst/>
            </c:spPr>
            <c:extLst>
              <c:ext xmlns:c16="http://schemas.microsoft.com/office/drawing/2014/chart" uri="{C3380CC4-5D6E-409C-BE32-E72D297353CC}">
                <c16:uniqueId val="{00000003-FD13-7D4B-8113-33A46350D938}"/>
              </c:ext>
            </c:extLst>
          </c:dPt>
          <c:cat>
            <c:strRef>
              <c:f>Sheet1!$B$1:$C$1</c:f>
              <c:strCache>
                <c:ptCount val="2"/>
                <c:pt idx="0">
                  <c:v>April</c:v>
                </c:pt>
                <c:pt idx="1">
                  <c:v>May</c:v>
                </c:pt>
              </c:strCache>
            </c:strRef>
          </c:cat>
          <c:val>
            <c:numRef>
              <c:f>Sheet1!$B$2:$C$2</c:f>
              <c:numCache>
                <c:formatCode>General</c:formatCode>
                <c:ptCount val="2"/>
                <c:pt idx="0">
                  <c:v>100</c:v>
                </c:pt>
                <c:pt idx="1">
                  <c:v>0</c:v>
                </c:pt>
              </c:numCache>
            </c:numRef>
          </c:val>
          <c:extLst>
            <c:ext xmlns:c16="http://schemas.microsoft.com/office/drawing/2014/chart" uri="{C3380CC4-5D6E-409C-BE32-E72D297353CC}">
              <c16:uniqueId val="{00000004-FD13-7D4B-8113-33A46350D938}"/>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7-10-22T22:57:06.408" idx="1">
    <p:pos x="8682" y="6250"/>
    <p:text>Need related infographic</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Gradient">
    <p:bg>
      <p:bgPr>
        <a:solidFill>
          <a:srgbClr val="FFFFFF"/>
        </a:solidFill>
        <a:effectLst/>
      </p:bgPr>
    </p:bg>
    <p:spTree>
      <p:nvGrpSpPr>
        <p:cNvPr id="1" name=""/>
        <p:cNvGrpSpPr/>
        <p:nvPr/>
      </p:nvGrpSpPr>
      <p:grpSpPr>
        <a:xfrm>
          <a:off x="0" y="0"/>
          <a:ext cx="0" cy="0"/>
          <a:chOff x="0" y="0"/>
          <a:chExt cx="0" cy="0"/>
        </a:xfrm>
      </p:grpSpPr>
      <p:sp>
        <p:nvSpPr>
          <p:cNvPr id="11" name="Rectangle"/>
          <p:cNvSpPr/>
          <p:nvPr/>
        </p:nvSpPr>
        <p:spPr>
          <a:xfrm>
            <a:off x="-304157" y="-1585486"/>
            <a:ext cx="16864314" cy="891736"/>
          </a:xfrm>
          <a:prstGeom prst="rect">
            <a:avLst/>
          </a:prstGeom>
          <a:gradFill>
            <a:gsLst>
              <a:gs pos="0">
                <a:srgbClr val="624080"/>
              </a:gs>
              <a:gs pos="100000">
                <a:srgbClr val="3A236F"/>
              </a:gs>
            </a:gsLst>
            <a:lin ang="3935924"/>
          </a:gradFill>
          <a:ln w="12700">
            <a:miter lim="400000"/>
          </a:ln>
        </p:spPr>
        <p:txBody>
          <a:bodyPr lIns="33865" tIns="33865" rIns="33865" bIns="33865"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12" name="Rectangle"/>
          <p:cNvSpPr/>
          <p:nvPr/>
        </p:nvSpPr>
        <p:spPr>
          <a:xfrm>
            <a:off x="-21603" y="-269582"/>
            <a:ext cx="16299207" cy="1255003"/>
          </a:xfrm>
          <a:prstGeom prst="rect">
            <a:avLst/>
          </a:prstGeom>
          <a:gradFill>
            <a:gsLst>
              <a:gs pos="0">
                <a:srgbClr val="624080"/>
              </a:gs>
              <a:gs pos="100000">
                <a:srgbClr val="3A236F"/>
              </a:gs>
            </a:gsLst>
            <a:lin ang="3935924"/>
          </a:gradFill>
          <a:ln w="12700">
            <a:miter lim="400000"/>
          </a:ln>
        </p:spPr>
        <p:txBody>
          <a:bodyPr lIns="33865" tIns="33865" rIns="33865" bIns="33865"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13" name="Rectangle"/>
          <p:cNvSpPr/>
          <p:nvPr/>
        </p:nvSpPr>
        <p:spPr>
          <a:xfrm>
            <a:off x="-24630" y="870646"/>
            <a:ext cx="16305259" cy="563247"/>
          </a:xfrm>
          <a:prstGeom prst="rect">
            <a:avLst/>
          </a:prstGeom>
          <a:solidFill>
            <a:srgbClr val="DCDEE0"/>
          </a:solidFill>
          <a:ln w="12700">
            <a:miter lim="400000"/>
          </a:ln>
        </p:spPr>
        <p:txBody>
          <a:bodyPr lIns="33865" tIns="33865" rIns="33865" bIns="33865" anchor="ct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14" name="Slide Number"/>
          <p:cNvSpPr txBox="1">
            <a:spLocks noGrp="1"/>
          </p:cNvSpPr>
          <p:nvPr>
            <p:ph type="sldNum" sz="quarter" idx="2"/>
          </p:nvPr>
        </p:nvSpPr>
        <p:spPr>
          <a:xfrm>
            <a:off x="15360459" y="9239250"/>
            <a:ext cx="278201" cy="283633"/>
          </a:xfrm>
          <a:prstGeom prst="rect">
            <a:avLst/>
          </a:prstGeom>
        </p:spPr>
        <p:txBody>
          <a:bodyPr lIns="33865" tIns="33865" rIns="33865" bIns="33865"/>
          <a:lstStyle>
            <a:lvl1pPr>
              <a:lnSpc>
                <a:spcPct val="150000"/>
              </a:lnSpc>
              <a:defRPr b="0">
                <a:solidFill>
                  <a:srgbClr val="1C2E3D"/>
                </a:solidFill>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Gradient">
    <p:bg>
      <p:bgPr>
        <a:solidFill>
          <a:srgbClr val="FFFFFF"/>
        </a:solidFill>
        <a:effectLst/>
      </p:bgPr>
    </p:bg>
    <p:spTree>
      <p:nvGrpSpPr>
        <p:cNvPr id="1" name=""/>
        <p:cNvGrpSpPr/>
        <p:nvPr/>
      </p:nvGrpSpPr>
      <p:grpSpPr>
        <a:xfrm>
          <a:off x="0" y="0"/>
          <a:ext cx="0" cy="0"/>
          <a:chOff x="0" y="0"/>
          <a:chExt cx="0" cy="0"/>
        </a:xfrm>
      </p:grpSpPr>
      <p:sp>
        <p:nvSpPr>
          <p:cNvPr id="84" name="Rectangle"/>
          <p:cNvSpPr/>
          <p:nvPr/>
        </p:nvSpPr>
        <p:spPr>
          <a:xfrm>
            <a:off x="-304157" y="-1585486"/>
            <a:ext cx="16864314" cy="891736"/>
          </a:xfrm>
          <a:prstGeom prst="rect">
            <a:avLst/>
          </a:prstGeom>
          <a:gradFill>
            <a:gsLst>
              <a:gs pos="0">
                <a:srgbClr val="624080"/>
              </a:gs>
              <a:gs pos="100000">
                <a:srgbClr val="3A236F"/>
              </a:gs>
            </a:gsLst>
            <a:lin ang="3935924"/>
          </a:gradFill>
          <a:ln w="12700">
            <a:miter lim="400000"/>
          </a:ln>
        </p:spPr>
        <p:txBody>
          <a:bodyPr lIns="33865" tIns="33865" rIns="33865" bIns="33865"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85" name="Rectangle"/>
          <p:cNvSpPr/>
          <p:nvPr/>
        </p:nvSpPr>
        <p:spPr>
          <a:xfrm>
            <a:off x="-21603" y="-269582"/>
            <a:ext cx="16299207" cy="1255003"/>
          </a:xfrm>
          <a:prstGeom prst="rect">
            <a:avLst/>
          </a:prstGeom>
          <a:solidFill>
            <a:srgbClr val="434EBE"/>
          </a:solidFill>
          <a:ln w="12700">
            <a:miter lim="400000"/>
          </a:ln>
        </p:spPr>
        <p:txBody>
          <a:bodyPr lIns="33865" tIns="33865" rIns="33865" bIns="33865"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86" name="Rectangle"/>
          <p:cNvSpPr/>
          <p:nvPr/>
        </p:nvSpPr>
        <p:spPr>
          <a:xfrm>
            <a:off x="-24630" y="870646"/>
            <a:ext cx="16305259" cy="563247"/>
          </a:xfrm>
          <a:prstGeom prst="rect">
            <a:avLst/>
          </a:prstGeom>
          <a:solidFill>
            <a:srgbClr val="5166C1"/>
          </a:solidFill>
          <a:ln w="12700">
            <a:miter lim="400000"/>
          </a:ln>
        </p:spPr>
        <p:txBody>
          <a:bodyPr lIns="33865" tIns="33865" rIns="33865" bIns="33865" anchor="ct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87" name="Slide Number"/>
          <p:cNvSpPr txBox="1">
            <a:spLocks noGrp="1"/>
          </p:cNvSpPr>
          <p:nvPr>
            <p:ph type="sldNum" sz="quarter" idx="2"/>
          </p:nvPr>
        </p:nvSpPr>
        <p:spPr>
          <a:xfrm>
            <a:off x="15388250" y="9237130"/>
            <a:ext cx="250410" cy="287874"/>
          </a:xfrm>
          <a:prstGeom prst="rect">
            <a:avLst/>
          </a:prstGeom>
        </p:spPr>
        <p:txBody>
          <a:bodyPr lIns="33865" tIns="33865" rIns="33865" bIns="33865"/>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White">
    <p:spTree>
      <p:nvGrpSpPr>
        <p:cNvPr id="1" name=""/>
        <p:cNvGrpSpPr/>
        <p:nvPr/>
      </p:nvGrpSpPr>
      <p:grpSpPr>
        <a:xfrm>
          <a:off x="0" y="0"/>
          <a:ext cx="0" cy="0"/>
          <a:chOff x="0" y="0"/>
          <a:chExt cx="0" cy="0"/>
        </a:xfrm>
      </p:grpSpPr>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Gradient copy">
    <p:bg>
      <p:bgPr>
        <a:solidFill>
          <a:srgbClr val="FFFFFF"/>
        </a:soli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lvl1pPr>
              <a:defRPr>
                <a:solidFill>
                  <a:srgbClr val="53585F"/>
                </a:solidFill>
              </a:defRPr>
            </a:lvl1pPr>
          </a:lstStyle>
          <a:p>
            <a:fld id="{86CB4B4D-7CA3-9044-876B-883B54F8677D}" type="slidenum">
              <a:t>‹#›</a:t>
            </a:fld>
            <a:endParaRPr/>
          </a:p>
        </p:txBody>
      </p:sp>
      <p:sp>
        <p:nvSpPr>
          <p:cNvPr id="102" name="Rectangle"/>
          <p:cNvSpPr/>
          <p:nvPr/>
        </p:nvSpPr>
        <p:spPr>
          <a:xfrm>
            <a:off x="-304157" y="-1585486"/>
            <a:ext cx="16864314" cy="891735"/>
          </a:xfrm>
          <a:prstGeom prst="rect">
            <a:avLst/>
          </a:prstGeom>
          <a:gradFill>
            <a:gsLst>
              <a:gs pos="0">
                <a:srgbClr val="624080"/>
              </a:gs>
              <a:gs pos="100000">
                <a:srgbClr val="3A236F"/>
              </a:gs>
            </a:gsLst>
            <a:lin ang="3935925"/>
          </a:gradFill>
          <a:ln w="3175">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103" name="Rectangle"/>
          <p:cNvSpPr/>
          <p:nvPr/>
        </p:nvSpPr>
        <p:spPr>
          <a:xfrm>
            <a:off x="-21603" y="-282281"/>
            <a:ext cx="16299206" cy="1155686"/>
          </a:xfrm>
          <a:prstGeom prst="rect">
            <a:avLst/>
          </a:prstGeom>
          <a:solidFill>
            <a:srgbClr val="434EBE"/>
          </a:solidFill>
          <a:ln w="12700">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Gradient">
    <p:bg>
      <p:bgPr>
        <a:solidFill>
          <a:srgbClr val="FFFFFF"/>
        </a:solidFill>
        <a:effectLst/>
      </p:bgPr>
    </p:bg>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lvl1pPr>
              <a:defRPr>
                <a:solidFill>
                  <a:srgbClr val="53585F"/>
                </a:solidFill>
              </a:defRPr>
            </a:lvl1pPr>
          </a:lstStyle>
          <a:p>
            <a:fld id="{86CB4B4D-7CA3-9044-876B-883B54F8677D}" type="slidenum">
              <a:t>‹#›</a:t>
            </a:fld>
            <a:endParaRPr/>
          </a:p>
        </p:txBody>
      </p:sp>
      <p:sp>
        <p:nvSpPr>
          <p:cNvPr id="111" name="Rectangle"/>
          <p:cNvSpPr/>
          <p:nvPr/>
        </p:nvSpPr>
        <p:spPr>
          <a:xfrm>
            <a:off x="-304157" y="-1585486"/>
            <a:ext cx="16864314" cy="891735"/>
          </a:xfrm>
          <a:prstGeom prst="rect">
            <a:avLst/>
          </a:prstGeom>
          <a:gradFill>
            <a:gsLst>
              <a:gs pos="0">
                <a:srgbClr val="624080"/>
              </a:gs>
              <a:gs pos="100000">
                <a:srgbClr val="3A236F"/>
              </a:gs>
            </a:gsLst>
            <a:lin ang="3935925"/>
          </a:gradFill>
          <a:ln w="3175">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112" name="Rectangle"/>
          <p:cNvSpPr/>
          <p:nvPr/>
        </p:nvSpPr>
        <p:spPr>
          <a:xfrm>
            <a:off x="-21603" y="-269581"/>
            <a:ext cx="16299206" cy="1255001"/>
          </a:xfrm>
          <a:prstGeom prst="rect">
            <a:avLst/>
          </a:prstGeom>
          <a:solidFill>
            <a:srgbClr val="434EBE"/>
          </a:solidFill>
          <a:ln w="12700">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113" name="Rectangle"/>
          <p:cNvSpPr/>
          <p:nvPr/>
        </p:nvSpPr>
        <p:spPr>
          <a:xfrm>
            <a:off x="-24629" y="870647"/>
            <a:ext cx="16305258" cy="563246"/>
          </a:xfrm>
          <a:prstGeom prst="rect">
            <a:avLst/>
          </a:prstGeom>
          <a:solidFill>
            <a:srgbClr val="5166C1"/>
          </a:solidFill>
          <a:ln w="3175">
            <a:miter lim="400000"/>
          </a:ln>
        </p:spPr>
        <p:txBody>
          <a:bodyPr lIns="33866" tIns="33866" rIns="33866" bIns="33866" anchor="ct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IN">
    <p:bg>
      <p:bgPr>
        <a:solidFill>
          <a:srgbClr val="FFFFFE"/>
        </a:solidFill>
        <a:effectLst/>
      </p:bgPr>
    </p:bg>
    <p:spTree>
      <p:nvGrpSpPr>
        <p:cNvPr id="1" name=""/>
        <p:cNvGrpSpPr/>
        <p:nvPr/>
      </p:nvGrpSpPr>
      <p:grpSpPr>
        <a:xfrm>
          <a:off x="0" y="0"/>
          <a:ext cx="0" cy="0"/>
          <a:chOff x="0" y="0"/>
          <a:chExt cx="0" cy="0"/>
        </a:xfrm>
      </p:grpSpPr>
      <p:sp>
        <p:nvSpPr>
          <p:cNvPr id="120" name="Slide Number"/>
          <p:cNvSpPr txBox="1">
            <a:spLocks noGrp="1"/>
          </p:cNvSpPr>
          <p:nvPr>
            <p:ph type="sldNum" sz="quarter" idx="2"/>
          </p:nvPr>
        </p:nvSpPr>
        <p:spPr>
          <a:xfrm>
            <a:off x="15388167" y="9169574"/>
            <a:ext cx="255976" cy="270933"/>
          </a:xfrm>
          <a:prstGeom prst="rect">
            <a:avLst/>
          </a:prstGeom>
        </p:spPr>
        <p:txBody>
          <a:bodyPr lIns="33865" tIns="33865" rIns="33865" bIns="33865"/>
          <a:lstStyle>
            <a:lvl1pPr algn="l" defTabSz="587022">
              <a:lnSpc>
                <a:spcPct val="140000"/>
              </a:lnSpc>
              <a:defRPr b="0" cap="none">
                <a:solidFill>
                  <a:srgbClr val="1C2E3D"/>
                </a:solidFill>
                <a:latin typeface="Roboto Condensed"/>
                <a:ea typeface="Roboto Condensed"/>
                <a:cs typeface="Roboto Condensed"/>
                <a:sym typeface="Roboto Condensed"/>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Gradient copy">
    <p:bg>
      <p:bgPr>
        <a:solidFill>
          <a:srgbClr val="FFFFFF"/>
        </a:solidFill>
        <a:effectLst/>
      </p:bgPr>
    </p:bg>
    <p:spTree>
      <p:nvGrpSpPr>
        <p:cNvPr id="1" name=""/>
        <p:cNvGrpSpPr/>
        <p:nvPr/>
      </p:nvGrpSpPr>
      <p:grpSpPr>
        <a:xfrm>
          <a:off x="0" y="0"/>
          <a:ext cx="0" cy="0"/>
          <a:chOff x="0" y="0"/>
          <a:chExt cx="0" cy="0"/>
        </a:xfrm>
      </p:grpSpPr>
      <p:sp>
        <p:nvSpPr>
          <p:cNvPr id="21" name="Rectangle"/>
          <p:cNvSpPr/>
          <p:nvPr/>
        </p:nvSpPr>
        <p:spPr>
          <a:xfrm>
            <a:off x="-304157" y="-1585486"/>
            <a:ext cx="16864314" cy="891736"/>
          </a:xfrm>
          <a:prstGeom prst="rect">
            <a:avLst/>
          </a:prstGeom>
          <a:gradFill>
            <a:gsLst>
              <a:gs pos="0">
                <a:srgbClr val="624080"/>
              </a:gs>
              <a:gs pos="100000">
                <a:srgbClr val="3A236F"/>
              </a:gs>
            </a:gsLst>
            <a:lin ang="3935924"/>
          </a:gradFill>
          <a:ln w="12700">
            <a:miter lim="400000"/>
          </a:ln>
        </p:spPr>
        <p:txBody>
          <a:bodyPr lIns="33865" tIns="33865" rIns="33865" bIns="33865"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22" name="Rectangle"/>
          <p:cNvSpPr/>
          <p:nvPr/>
        </p:nvSpPr>
        <p:spPr>
          <a:xfrm>
            <a:off x="-21603" y="-282282"/>
            <a:ext cx="16299207" cy="1155688"/>
          </a:xfrm>
          <a:prstGeom prst="rect">
            <a:avLst/>
          </a:prstGeom>
          <a:gradFill>
            <a:gsLst>
              <a:gs pos="0">
                <a:srgbClr val="624080"/>
              </a:gs>
              <a:gs pos="100000">
                <a:srgbClr val="3A236F"/>
              </a:gs>
            </a:gsLst>
            <a:lin ang="3935924"/>
          </a:gradFill>
          <a:ln w="12700">
            <a:miter lim="400000"/>
          </a:ln>
        </p:spPr>
        <p:txBody>
          <a:bodyPr lIns="33865" tIns="33865" rIns="33865" bIns="33865"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23" name="Slide Number"/>
          <p:cNvSpPr txBox="1">
            <a:spLocks noGrp="1"/>
          </p:cNvSpPr>
          <p:nvPr>
            <p:ph type="sldNum" sz="quarter" idx="2"/>
          </p:nvPr>
        </p:nvSpPr>
        <p:spPr>
          <a:xfrm>
            <a:off x="15360459" y="9239250"/>
            <a:ext cx="278201" cy="283633"/>
          </a:xfrm>
          <a:prstGeom prst="rect">
            <a:avLst/>
          </a:prstGeom>
        </p:spPr>
        <p:txBody>
          <a:bodyPr lIns="33865" tIns="33865" rIns="33865" bIns="33865"/>
          <a:lstStyle>
            <a:lvl1pPr>
              <a:lnSpc>
                <a:spcPct val="150000"/>
              </a:lnSpc>
              <a:defRPr b="0">
                <a:solidFill>
                  <a:srgbClr val="1C2E3D"/>
                </a:solidFill>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White">
    <p:bg>
      <p:bgPr>
        <a:gradFill flip="none" rotWithShape="1">
          <a:gsLst>
            <a:gs pos="0">
              <a:srgbClr val="624080"/>
            </a:gs>
            <a:gs pos="100000">
              <a:srgbClr val="3A236F"/>
            </a:gs>
          </a:gsLst>
          <a:lin ang="5400000" scaled="0"/>
        </a:gradFill>
        <a:effectLst/>
      </p:bgPr>
    </p:bg>
    <p:spTree>
      <p:nvGrpSpPr>
        <p:cNvPr id="1" name=""/>
        <p:cNvGrpSpPr/>
        <p:nvPr/>
      </p:nvGrpSpPr>
      <p:grpSpPr>
        <a:xfrm>
          <a:off x="0" y="0"/>
          <a:ext cx="0" cy="0"/>
          <a:chOff x="0" y="0"/>
          <a:chExt cx="0" cy="0"/>
        </a:xfrm>
      </p:grpSpPr>
      <p:sp>
        <p:nvSpPr>
          <p:cNvPr id="30" name="Slide Number"/>
          <p:cNvSpPr txBox="1">
            <a:spLocks noGrp="1"/>
          </p:cNvSpPr>
          <p:nvPr>
            <p:ph type="sldNum" sz="quarter" idx="2"/>
          </p:nvPr>
        </p:nvSpPr>
        <p:spPr>
          <a:xfrm>
            <a:off x="15360459" y="9239250"/>
            <a:ext cx="278201" cy="283633"/>
          </a:xfrm>
          <a:prstGeom prst="rect">
            <a:avLst/>
          </a:prstGeom>
        </p:spPr>
        <p:txBody>
          <a:bodyPr lIns="33865" tIns="33865" rIns="33865" bIns="33865"/>
          <a:lstStyle>
            <a:lvl1pPr>
              <a:lnSpc>
                <a:spcPct val="150000"/>
              </a:lnSpc>
              <a:defRPr b="0">
                <a:solidFill>
                  <a:srgbClr val="FFFFFF"/>
                </a:solidFill>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White">
    <p:bg>
      <p:bgPr>
        <a:gradFill flip="none" rotWithShape="1">
          <a:gsLst>
            <a:gs pos="0">
              <a:srgbClr val="624080"/>
            </a:gs>
            <a:gs pos="100000">
              <a:srgbClr val="3A236F"/>
            </a:gs>
          </a:gsLst>
          <a:lin ang="5400000" scaled="0"/>
        </a:gradFill>
        <a:effectLst/>
      </p:bgPr>
    </p:bg>
    <p:spTree>
      <p:nvGrpSpPr>
        <p:cNvPr id="1" name=""/>
        <p:cNvGrpSpPr/>
        <p:nvPr/>
      </p:nvGrpSpPr>
      <p:grpSpPr>
        <a:xfrm>
          <a:off x="0" y="0"/>
          <a:ext cx="0" cy="0"/>
          <a:chOff x="0" y="0"/>
          <a:chExt cx="0" cy="0"/>
        </a:xfrm>
      </p:grpSpPr>
      <p:sp>
        <p:nvSpPr>
          <p:cNvPr id="37" name="Slide Number"/>
          <p:cNvSpPr txBox="1">
            <a:spLocks noGrp="1"/>
          </p:cNvSpPr>
          <p:nvPr>
            <p:ph type="sldNum" sz="quarter" idx="2"/>
          </p:nvPr>
        </p:nvSpPr>
        <p:spPr>
          <a:xfrm>
            <a:off x="15388250" y="9237130"/>
            <a:ext cx="250410" cy="287874"/>
          </a:xfrm>
          <a:prstGeom prst="rect">
            <a:avLst/>
          </a:prstGeom>
        </p:spPr>
        <p:txBody>
          <a:bodyPr lIns="33865" tIns="33865" rIns="33865" bIns="33865"/>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White">
    <p:bg>
      <p:bgPr>
        <a:gradFill flip="none" rotWithShape="1">
          <a:gsLst>
            <a:gs pos="0">
              <a:srgbClr val="4C4180"/>
            </a:gs>
            <a:gs pos="100000">
              <a:srgbClr val="36135F"/>
            </a:gs>
          </a:gsLst>
          <a:lin ang="5400000" scaled="0"/>
        </a:gradFill>
        <a:effectLst/>
      </p:bgPr>
    </p:bg>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xfrm>
            <a:off x="15360459" y="9239250"/>
            <a:ext cx="278201" cy="283633"/>
          </a:xfrm>
          <a:prstGeom prst="rect">
            <a:avLst/>
          </a:prstGeom>
        </p:spPr>
        <p:txBody>
          <a:bodyPr lIns="33865" tIns="33865" rIns="33865" bIns="33865"/>
          <a:lstStyle>
            <a:lvl1pPr>
              <a:lnSpc>
                <a:spcPct val="150000"/>
              </a:lnSpc>
              <a:defRPr b="0">
                <a:solidFill>
                  <a:srgbClr val="FFFFFF"/>
                </a:solidFill>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White">
    <p:spTree>
      <p:nvGrpSpPr>
        <p:cNvPr id="1" name=""/>
        <p:cNvGrpSpPr/>
        <p:nvPr/>
      </p:nvGrpSpPr>
      <p:grpSpPr>
        <a:xfrm>
          <a:off x="0" y="0"/>
          <a:ext cx="0" cy="0"/>
          <a:chOff x="0" y="0"/>
          <a:chExt cx="0" cy="0"/>
        </a:xfrm>
      </p:grpSpPr>
      <p:sp>
        <p:nvSpPr>
          <p:cNvPr id="51" name="Slide Number"/>
          <p:cNvSpPr txBox="1">
            <a:spLocks noGrp="1"/>
          </p:cNvSpPr>
          <p:nvPr>
            <p:ph type="sldNum" sz="quarter" idx="2"/>
          </p:nvPr>
        </p:nvSpPr>
        <p:spPr>
          <a:xfrm>
            <a:off x="15388250" y="9237130"/>
            <a:ext cx="250410" cy="287874"/>
          </a:xfrm>
          <a:prstGeom prst="rect">
            <a:avLst/>
          </a:prstGeom>
        </p:spPr>
        <p:txBody>
          <a:bodyPr lIns="33865" tIns="33865" rIns="33865" bIns="33865"/>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Gradient copy">
    <p:bg>
      <p:bgPr>
        <a:solidFill>
          <a:srgbClr val="FFFFFF"/>
        </a:solidFill>
        <a:effectLst/>
      </p:bgPr>
    </p:bg>
    <p:spTree>
      <p:nvGrpSpPr>
        <p:cNvPr id="1" name=""/>
        <p:cNvGrpSpPr/>
        <p:nvPr/>
      </p:nvGrpSpPr>
      <p:grpSpPr>
        <a:xfrm>
          <a:off x="0" y="0"/>
          <a:ext cx="0" cy="0"/>
          <a:chOff x="0" y="0"/>
          <a:chExt cx="0" cy="0"/>
        </a:xfrm>
      </p:grpSpPr>
      <p:sp>
        <p:nvSpPr>
          <p:cNvPr id="58" name="Rectangle"/>
          <p:cNvSpPr/>
          <p:nvPr/>
        </p:nvSpPr>
        <p:spPr>
          <a:xfrm>
            <a:off x="-304157" y="-1585486"/>
            <a:ext cx="16864314" cy="891736"/>
          </a:xfrm>
          <a:prstGeom prst="rect">
            <a:avLst/>
          </a:prstGeom>
          <a:gradFill>
            <a:gsLst>
              <a:gs pos="0">
                <a:srgbClr val="624080"/>
              </a:gs>
              <a:gs pos="100000">
                <a:srgbClr val="3A236F"/>
              </a:gs>
            </a:gsLst>
            <a:lin ang="3935924"/>
          </a:gradFill>
          <a:ln w="12700">
            <a:miter lim="400000"/>
          </a:ln>
        </p:spPr>
        <p:txBody>
          <a:bodyPr lIns="33865" tIns="33865" rIns="33865" bIns="33865"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59" name="Rectangle"/>
          <p:cNvSpPr/>
          <p:nvPr/>
        </p:nvSpPr>
        <p:spPr>
          <a:xfrm>
            <a:off x="-21603" y="-282282"/>
            <a:ext cx="16299207" cy="1155688"/>
          </a:xfrm>
          <a:prstGeom prst="rect">
            <a:avLst/>
          </a:prstGeom>
          <a:solidFill>
            <a:srgbClr val="434EBE"/>
          </a:solidFill>
          <a:ln w="12700">
            <a:miter lim="400000"/>
          </a:ln>
        </p:spPr>
        <p:txBody>
          <a:bodyPr lIns="33865" tIns="33865" rIns="33865" bIns="33865"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60" name="Slide Number"/>
          <p:cNvSpPr txBox="1">
            <a:spLocks noGrp="1"/>
          </p:cNvSpPr>
          <p:nvPr>
            <p:ph type="sldNum" sz="quarter" idx="2"/>
          </p:nvPr>
        </p:nvSpPr>
        <p:spPr>
          <a:xfrm>
            <a:off x="15388250" y="9237130"/>
            <a:ext cx="250410" cy="287874"/>
          </a:xfrm>
          <a:prstGeom prst="rect">
            <a:avLst/>
          </a:prstGeom>
        </p:spPr>
        <p:txBody>
          <a:bodyPr lIns="33865" tIns="33865" rIns="33865" bIns="33865"/>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Gradient">
    <p:bg>
      <p:bgPr>
        <a:solidFill>
          <a:srgbClr val="FFFFFF"/>
        </a:solidFill>
        <a:effectLst/>
      </p:bgPr>
    </p:bg>
    <p:spTree>
      <p:nvGrpSpPr>
        <p:cNvPr id="1" name=""/>
        <p:cNvGrpSpPr/>
        <p:nvPr/>
      </p:nvGrpSpPr>
      <p:grpSpPr>
        <a:xfrm>
          <a:off x="0" y="0"/>
          <a:ext cx="0" cy="0"/>
          <a:chOff x="0" y="0"/>
          <a:chExt cx="0" cy="0"/>
        </a:xfrm>
      </p:grpSpPr>
      <p:sp>
        <p:nvSpPr>
          <p:cNvPr id="67" name="Rectangle"/>
          <p:cNvSpPr/>
          <p:nvPr/>
        </p:nvSpPr>
        <p:spPr>
          <a:xfrm>
            <a:off x="-304157" y="-1585486"/>
            <a:ext cx="16864314" cy="891736"/>
          </a:xfrm>
          <a:prstGeom prst="rect">
            <a:avLst/>
          </a:prstGeom>
          <a:gradFill>
            <a:gsLst>
              <a:gs pos="0">
                <a:srgbClr val="624080"/>
              </a:gs>
              <a:gs pos="100000">
                <a:srgbClr val="3A236F"/>
              </a:gs>
            </a:gsLst>
            <a:lin ang="3935924"/>
          </a:gradFill>
          <a:ln w="12700">
            <a:miter lim="400000"/>
          </a:ln>
        </p:spPr>
        <p:txBody>
          <a:bodyPr lIns="33865" tIns="33865" rIns="33865" bIns="33865"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68" name="Rectangle"/>
          <p:cNvSpPr/>
          <p:nvPr/>
        </p:nvSpPr>
        <p:spPr>
          <a:xfrm>
            <a:off x="-21603" y="-269582"/>
            <a:ext cx="16299207" cy="1255003"/>
          </a:xfrm>
          <a:prstGeom prst="rect">
            <a:avLst/>
          </a:prstGeom>
          <a:solidFill>
            <a:srgbClr val="434EBE"/>
          </a:solidFill>
          <a:ln w="12700">
            <a:miter lim="400000"/>
          </a:ln>
        </p:spPr>
        <p:txBody>
          <a:bodyPr lIns="33865" tIns="33865" rIns="33865" bIns="33865"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69" name="Rectangle"/>
          <p:cNvSpPr/>
          <p:nvPr/>
        </p:nvSpPr>
        <p:spPr>
          <a:xfrm>
            <a:off x="-24630" y="870646"/>
            <a:ext cx="16305259" cy="563247"/>
          </a:xfrm>
          <a:prstGeom prst="rect">
            <a:avLst/>
          </a:prstGeom>
          <a:solidFill>
            <a:srgbClr val="5166C1"/>
          </a:solidFill>
          <a:ln w="12700">
            <a:miter lim="400000"/>
          </a:ln>
        </p:spPr>
        <p:txBody>
          <a:bodyPr lIns="33865" tIns="33865" rIns="33865" bIns="33865" anchor="ct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70" name="Slide Number"/>
          <p:cNvSpPr txBox="1">
            <a:spLocks noGrp="1"/>
          </p:cNvSpPr>
          <p:nvPr>
            <p:ph type="sldNum" sz="quarter" idx="2"/>
          </p:nvPr>
        </p:nvSpPr>
        <p:spPr>
          <a:xfrm>
            <a:off x="15388250" y="9237130"/>
            <a:ext cx="250410" cy="287874"/>
          </a:xfrm>
          <a:prstGeom prst="rect">
            <a:avLst/>
          </a:prstGeom>
        </p:spPr>
        <p:txBody>
          <a:bodyPr lIns="33865" tIns="33865" rIns="33865" bIns="33865"/>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White copy 1">
    <p:bg>
      <p:bgPr>
        <a:solidFill>
          <a:srgbClr val="FFFFFF"/>
        </a:solidFill>
        <a:effectLst/>
      </p:bgPr>
    </p:bg>
    <p:spTree>
      <p:nvGrpSpPr>
        <p:cNvPr id="1" name=""/>
        <p:cNvGrpSpPr/>
        <p:nvPr/>
      </p:nvGrpSpPr>
      <p:grpSpPr>
        <a:xfrm>
          <a:off x="0" y="0"/>
          <a:ext cx="0" cy="0"/>
          <a:chOff x="0" y="0"/>
          <a:chExt cx="0" cy="0"/>
        </a:xfrm>
      </p:grpSpPr>
      <p:sp>
        <p:nvSpPr>
          <p:cNvPr id="77" name="Slide Number"/>
          <p:cNvSpPr txBox="1">
            <a:spLocks noGrp="1"/>
          </p:cNvSpPr>
          <p:nvPr>
            <p:ph type="sldNum" sz="quarter" idx="2"/>
          </p:nvPr>
        </p:nvSpPr>
        <p:spPr>
          <a:xfrm>
            <a:off x="15388250" y="9237130"/>
            <a:ext cx="250410" cy="287874"/>
          </a:xfrm>
          <a:prstGeom prst="rect">
            <a:avLst/>
          </a:prstGeom>
        </p:spPr>
        <p:txBody>
          <a:bodyPr lIns="33865" tIns="33865" rIns="33865" bIns="33865"/>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6772E5"/>
            </a:gs>
            <a:gs pos="100000">
              <a:srgbClr val="434EBE"/>
            </a:gs>
          </a:gsLst>
          <a:lin ang="3600000" scaled="0"/>
        </a:gra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126066" y="939799"/>
            <a:ext cx="14003869"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normAutofit/>
          </a:bodyPr>
          <a:lstStyle/>
          <a:p>
            <a:r>
              <a:t>Title Text</a:t>
            </a:r>
          </a:p>
        </p:txBody>
      </p:sp>
      <p:sp>
        <p:nvSpPr>
          <p:cNvPr id="3" name="Body Level One…"/>
          <p:cNvSpPr txBox="1">
            <a:spLocks noGrp="1"/>
          </p:cNvSpPr>
          <p:nvPr>
            <p:ph type="body" idx="1"/>
          </p:nvPr>
        </p:nvSpPr>
        <p:spPr>
          <a:xfrm>
            <a:off x="1126066" y="2463800"/>
            <a:ext cx="14003869" cy="6138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5388249" y="9237129"/>
            <a:ext cx="250411" cy="287876"/>
          </a:xfrm>
          <a:prstGeom prst="rect">
            <a:avLst/>
          </a:prstGeom>
          <a:ln w="12700">
            <a:miter lim="400000"/>
          </a:ln>
        </p:spPr>
        <p:txBody>
          <a:bodyPr wrap="none" lIns="33866" tIns="33866" rIns="33866" bIns="33866" anchor="ctr">
            <a:spAutoFit/>
          </a:bodyPr>
          <a:lstStyle>
            <a:lvl1pPr algn="r">
              <a:lnSpc>
                <a:spcPct val="100000"/>
              </a:lnSpc>
              <a:defRPr sz="1400" b="1" cap="all">
                <a:solidFill>
                  <a:srgbClr val="7A61A2"/>
                </a:solidFill>
                <a:latin typeface="PT Sans Narrow"/>
                <a:ea typeface="PT Sans Narrow"/>
                <a:cs typeface="PT Sans Narrow"/>
                <a:sym typeface="PT Sans Narrow"/>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584200" latinLnBrk="0">
        <a:lnSpc>
          <a:spcPct val="100000"/>
        </a:lnSpc>
        <a:spcBef>
          <a:spcPts val="0"/>
        </a:spcBef>
        <a:spcAft>
          <a:spcPts val="0"/>
        </a:spcAft>
        <a:buClrTx/>
        <a:buSzTx/>
        <a:buFontTx/>
        <a:buNone/>
        <a:tabLst/>
        <a:defRPr sz="2400" b="1" i="0" u="none" strike="noStrike" cap="all" spc="0" baseline="0">
          <a:ln>
            <a:noFill/>
          </a:ln>
          <a:solidFill>
            <a:srgbClr val="43ABB6"/>
          </a:solidFill>
          <a:uFillTx/>
          <a:latin typeface="PT Sans Narrow"/>
          <a:ea typeface="PT Sans Narrow"/>
          <a:cs typeface="PT Sans Narrow"/>
          <a:sym typeface="PT Sans Narrow"/>
        </a:defRPr>
      </a:lvl1pPr>
      <a:lvl2pPr marL="0" marR="0" indent="228600" algn="l" defTabSz="584200" latinLnBrk="0">
        <a:lnSpc>
          <a:spcPct val="100000"/>
        </a:lnSpc>
        <a:spcBef>
          <a:spcPts val="0"/>
        </a:spcBef>
        <a:spcAft>
          <a:spcPts val="0"/>
        </a:spcAft>
        <a:buClrTx/>
        <a:buSzTx/>
        <a:buFontTx/>
        <a:buNone/>
        <a:tabLst/>
        <a:defRPr sz="2400" b="1" i="0" u="none" strike="noStrike" cap="all" spc="0" baseline="0">
          <a:ln>
            <a:noFill/>
          </a:ln>
          <a:solidFill>
            <a:srgbClr val="43ABB6"/>
          </a:solidFill>
          <a:uFillTx/>
          <a:latin typeface="PT Sans Narrow"/>
          <a:ea typeface="PT Sans Narrow"/>
          <a:cs typeface="PT Sans Narrow"/>
          <a:sym typeface="PT Sans Narrow"/>
        </a:defRPr>
      </a:lvl2pPr>
      <a:lvl3pPr marL="0" marR="0" indent="457200" algn="l" defTabSz="584200" latinLnBrk="0">
        <a:lnSpc>
          <a:spcPct val="100000"/>
        </a:lnSpc>
        <a:spcBef>
          <a:spcPts val="0"/>
        </a:spcBef>
        <a:spcAft>
          <a:spcPts val="0"/>
        </a:spcAft>
        <a:buClrTx/>
        <a:buSzTx/>
        <a:buFontTx/>
        <a:buNone/>
        <a:tabLst/>
        <a:defRPr sz="2400" b="1" i="0" u="none" strike="noStrike" cap="all" spc="0" baseline="0">
          <a:ln>
            <a:noFill/>
          </a:ln>
          <a:solidFill>
            <a:srgbClr val="43ABB6"/>
          </a:solidFill>
          <a:uFillTx/>
          <a:latin typeface="PT Sans Narrow"/>
          <a:ea typeface="PT Sans Narrow"/>
          <a:cs typeface="PT Sans Narrow"/>
          <a:sym typeface="PT Sans Narrow"/>
        </a:defRPr>
      </a:lvl3pPr>
      <a:lvl4pPr marL="0" marR="0" indent="685800" algn="l" defTabSz="584200" latinLnBrk="0">
        <a:lnSpc>
          <a:spcPct val="100000"/>
        </a:lnSpc>
        <a:spcBef>
          <a:spcPts val="0"/>
        </a:spcBef>
        <a:spcAft>
          <a:spcPts val="0"/>
        </a:spcAft>
        <a:buClrTx/>
        <a:buSzTx/>
        <a:buFontTx/>
        <a:buNone/>
        <a:tabLst/>
        <a:defRPr sz="2400" b="1" i="0" u="none" strike="noStrike" cap="all" spc="0" baseline="0">
          <a:ln>
            <a:noFill/>
          </a:ln>
          <a:solidFill>
            <a:srgbClr val="43ABB6"/>
          </a:solidFill>
          <a:uFillTx/>
          <a:latin typeface="PT Sans Narrow"/>
          <a:ea typeface="PT Sans Narrow"/>
          <a:cs typeface="PT Sans Narrow"/>
          <a:sym typeface="PT Sans Narrow"/>
        </a:defRPr>
      </a:lvl4pPr>
      <a:lvl5pPr marL="0" marR="0" indent="914400" algn="l" defTabSz="584200" latinLnBrk="0">
        <a:lnSpc>
          <a:spcPct val="100000"/>
        </a:lnSpc>
        <a:spcBef>
          <a:spcPts val="0"/>
        </a:spcBef>
        <a:spcAft>
          <a:spcPts val="0"/>
        </a:spcAft>
        <a:buClrTx/>
        <a:buSzTx/>
        <a:buFontTx/>
        <a:buNone/>
        <a:tabLst/>
        <a:defRPr sz="2400" b="1" i="0" u="none" strike="noStrike" cap="all" spc="0" baseline="0">
          <a:ln>
            <a:noFill/>
          </a:ln>
          <a:solidFill>
            <a:srgbClr val="43ABB6"/>
          </a:solidFill>
          <a:uFillTx/>
          <a:latin typeface="PT Sans Narrow"/>
          <a:ea typeface="PT Sans Narrow"/>
          <a:cs typeface="PT Sans Narrow"/>
          <a:sym typeface="PT Sans Narrow"/>
        </a:defRPr>
      </a:lvl5pPr>
      <a:lvl6pPr marL="0" marR="0" indent="1143000" algn="l" defTabSz="584200" latinLnBrk="0">
        <a:lnSpc>
          <a:spcPct val="100000"/>
        </a:lnSpc>
        <a:spcBef>
          <a:spcPts val="0"/>
        </a:spcBef>
        <a:spcAft>
          <a:spcPts val="0"/>
        </a:spcAft>
        <a:buClrTx/>
        <a:buSzTx/>
        <a:buFontTx/>
        <a:buNone/>
        <a:tabLst/>
        <a:defRPr sz="2400" b="1" i="0" u="none" strike="noStrike" cap="all" spc="0" baseline="0">
          <a:ln>
            <a:noFill/>
          </a:ln>
          <a:solidFill>
            <a:srgbClr val="43ABB6"/>
          </a:solidFill>
          <a:uFillTx/>
          <a:latin typeface="PT Sans Narrow"/>
          <a:ea typeface="PT Sans Narrow"/>
          <a:cs typeface="PT Sans Narrow"/>
          <a:sym typeface="PT Sans Narrow"/>
        </a:defRPr>
      </a:lvl6pPr>
      <a:lvl7pPr marL="0" marR="0" indent="1371600" algn="l" defTabSz="584200" latinLnBrk="0">
        <a:lnSpc>
          <a:spcPct val="100000"/>
        </a:lnSpc>
        <a:spcBef>
          <a:spcPts val="0"/>
        </a:spcBef>
        <a:spcAft>
          <a:spcPts val="0"/>
        </a:spcAft>
        <a:buClrTx/>
        <a:buSzTx/>
        <a:buFontTx/>
        <a:buNone/>
        <a:tabLst/>
        <a:defRPr sz="2400" b="1" i="0" u="none" strike="noStrike" cap="all" spc="0" baseline="0">
          <a:ln>
            <a:noFill/>
          </a:ln>
          <a:solidFill>
            <a:srgbClr val="43ABB6"/>
          </a:solidFill>
          <a:uFillTx/>
          <a:latin typeface="PT Sans Narrow"/>
          <a:ea typeface="PT Sans Narrow"/>
          <a:cs typeface="PT Sans Narrow"/>
          <a:sym typeface="PT Sans Narrow"/>
        </a:defRPr>
      </a:lvl7pPr>
      <a:lvl8pPr marL="0" marR="0" indent="1600200" algn="l" defTabSz="584200" latinLnBrk="0">
        <a:lnSpc>
          <a:spcPct val="100000"/>
        </a:lnSpc>
        <a:spcBef>
          <a:spcPts val="0"/>
        </a:spcBef>
        <a:spcAft>
          <a:spcPts val="0"/>
        </a:spcAft>
        <a:buClrTx/>
        <a:buSzTx/>
        <a:buFontTx/>
        <a:buNone/>
        <a:tabLst/>
        <a:defRPr sz="2400" b="1" i="0" u="none" strike="noStrike" cap="all" spc="0" baseline="0">
          <a:ln>
            <a:noFill/>
          </a:ln>
          <a:solidFill>
            <a:srgbClr val="43ABB6"/>
          </a:solidFill>
          <a:uFillTx/>
          <a:latin typeface="PT Sans Narrow"/>
          <a:ea typeface="PT Sans Narrow"/>
          <a:cs typeface="PT Sans Narrow"/>
          <a:sym typeface="PT Sans Narrow"/>
        </a:defRPr>
      </a:lvl8pPr>
      <a:lvl9pPr marL="0" marR="0" indent="1828800" algn="l" defTabSz="584200" latinLnBrk="0">
        <a:lnSpc>
          <a:spcPct val="100000"/>
        </a:lnSpc>
        <a:spcBef>
          <a:spcPts val="0"/>
        </a:spcBef>
        <a:spcAft>
          <a:spcPts val="0"/>
        </a:spcAft>
        <a:buClrTx/>
        <a:buSzTx/>
        <a:buFontTx/>
        <a:buNone/>
        <a:tabLst/>
        <a:defRPr sz="2400" b="1" i="0" u="none" strike="noStrike" cap="all" spc="0" baseline="0">
          <a:ln>
            <a:noFill/>
          </a:ln>
          <a:solidFill>
            <a:srgbClr val="43ABB6"/>
          </a:solidFill>
          <a:uFillTx/>
          <a:latin typeface="PT Sans Narrow"/>
          <a:ea typeface="PT Sans Narrow"/>
          <a:cs typeface="PT Sans Narrow"/>
          <a:sym typeface="PT Sans Narrow"/>
        </a:defRPr>
      </a:lvl9pPr>
    </p:titleStyle>
    <p:bodyStyle>
      <a:lvl1pPr marL="390769" marR="0" indent="-390769" algn="l" defTabSz="584200" latinLnBrk="0">
        <a:lnSpc>
          <a:spcPct val="100000"/>
        </a:lnSpc>
        <a:spcBef>
          <a:spcPts val="3600"/>
        </a:spcBef>
        <a:spcAft>
          <a:spcPts val="0"/>
        </a:spcAft>
        <a:buClrTx/>
        <a:buSzPct val="75000"/>
        <a:buFontTx/>
        <a:buChar char="•"/>
        <a:tabLst/>
        <a:defRPr sz="2400" b="1" i="0" u="none" strike="noStrike" cap="all" spc="0" baseline="0">
          <a:ln>
            <a:noFill/>
          </a:ln>
          <a:solidFill>
            <a:srgbClr val="43ABB6"/>
          </a:solidFill>
          <a:uFillTx/>
          <a:latin typeface="PT Sans Narrow"/>
          <a:ea typeface="PT Sans Narrow"/>
          <a:cs typeface="PT Sans Narrow"/>
          <a:sym typeface="PT Sans Narrow"/>
        </a:defRPr>
      </a:lvl1pPr>
      <a:lvl2pPr marL="928076" marR="0" indent="-293076" algn="l" defTabSz="584200" latinLnBrk="0">
        <a:lnSpc>
          <a:spcPct val="100000"/>
        </a:lnSpc>
        <a:spcBef>
          <a:spcPts val="3600"/>
        </a:spcBef>
        <a:spcAft>
          <a:spcPts val="0"/>
        </a:spcAft>
        <a:buClrTx/>
        <a:buSzPct val="75000"/>
        <a:buFontTx/>
        <a:buChar char="•"/>
        <a:tabLst/>
        <a:defRPr sz="2400" b="1" i="0" u="none" strike="noStrike" cap="all" spc="0" baseline="0">
          <a:ln>
            <a:noFill/>
          </a:ln>
          <a:solidFill>
            <a:srgbClr val="43ABB6"/>
          </a:solidFill>
          <a:uFillTx/>
          <a:latin typeface="PT Sans Narrow"/>
          <a:ea typeface="PT Sans Narrow"/>
          <a:cs typeface="PT Sans Narrow"/>
          <a:sym typeface="PT Sans Narrow"/>
        </a:defRPr>
      </a:lvl2pPr>
      <a:lvl3pPr marL="1563076" marR="0" indent="-293076" algn="l" defTabSz="584200" latinLnBrk="0">
        <a:lnSpc>
          <a:spcPct val="100000"/>
        </a:lnSpc>
        <a:spcBef>
          <a:spcPts val="3600"/>
        </a:spcBef>
        <a:spcAft>
          <a:spcPts val="0"/>
        </a:spcAft>
        <a:buClrTx/>
        <a:buSzPct val="75000"/>
        <a:buFontTx/>
        <a:buChar char="•"/>
        <a:tabLst/>
        <a:defRPr sz="2400" b="1" i="0" u="none" strike="noStrike" cap="all" spc="0" baseline="0">
          <a:ln>
            <a:noFill/>
          </a:ln>
          <a:solidFill>
            <a:srgbClr val="43ABB6"/>
          </a:solidFill>
          <a:uFillTx/>
          <a:latin typeface="PT Sans Narrow"/>
          <a:ea typeface="PT Sans Narrow"/>
          <a:cs typeface="PT Sans Narrow"/>
          <a:sym typeface="PT Sans Narrow"/>
        </a:defRPr>
      </a:lvl3pPr>
      <a:lvl4pPr marL="2198076" marR="0" indent="-293076" algn="l" defTabSz="584200" latinLnBrk="0">
        <a:lnSpc>
          <a:spcPct val="100000"/>
        </a:lnSpc>
        <a:spcBef>
          <a:spcPts val="3600"/>
        </a:spcBef>
        <a:spcAft>
          <a:spcPts val="0"/>
        </a:spcAft>
        <a:buClrTx/>
        <a:buSzPct val="75000"/>
        <a:buFontTx/>
        <a:buChar char="•"/>
        <a:tabLst/>
        <a:defRPr sz="2400" b="1" i="0" u="none" strike="noStrike" cap="all" spc="0" baseline="0">
          <a:ln>
            <a:noFill/>
          </a:ln>
          <a:solidFill>
            <a:srgbClr val="43ABB6"/>
          </a:solidFill>
          <a:uFillTx/>
          <a:latin typeface="PT Sans Narrow"/>
          <a:ea typeface="PT Sans Narrow"/>
          <a:cs typeface="PT Sans Narrow"/>
          <a:sym typeface="PT Sans Narrow"/>
        </a:defRPr>
      </a:lvl4pPr>
      <a:lvl5pPr marL="2833076" marR="0" indent="-293076" algn="l" defTabSz="584200" latinLnBrk="0">
        <a:lnSpc>
          <a:spcPct val="100000"/>
        </a:lnSpc>
        <a:spcBef>
          <a:spcPts val="3600"/>
        </a:spcBef>
        <a:spcAft>
          <a:spcPts val="0"/>
        </a:spcAft>
        <a:buClrTx/>
        <a:buSzPct val="75000"/>
        <a:buFontTx/>
        <a:buChar char="•"/>
        <a:tabLst/>
        <a:defRPr sz="2400" b="1" i="0" u="none" strike="noStrike" cap="all" spc="0" baseline="0">
          <a:ln>
            <a:noFill/>
          </a:ln>
          <a:solidFill>
            <a:srgbClr val="43ABB6"/>
          </a:solidFill>
          <a:uFillTx/>
          <a:latin typeface="PT Sans Narrow"/>
          <a:ea typeface="PT Sans Narrow"/>
          <a:cs typeface="PT Sans Narrow"/>
          <a:sym typeface="PT Sans Narrow"/>
        </a:defRPr>
      </a:lvl5pPr>
      <a:lvl6pPr marL="3468077" marR="0" indent="-293077" algn="l" defTabSz="584200" latinLnBrk="0">
        <a:lnSpc>
          <a:spcPct val="100000"/>
        </a:lnSpc>
        <a:spcBef>
          <a:spcPts val="3600"/>
        </a:spcBef>
        <a:spcAft>
          <a:spcPts val="0"/>
        </a:spcAft>
        <a:buClrTx/>
        <a:buSzPct val="75000"/>
        <a:buFontTx/>
        <a:buChar char="•"/>
        <a:tabLst/>
        <a:defRPr sz="2400" b="1" i="0" u="none" strike="noStrike" cap="all" spc="0" baseline="0">
          <a:ln>
            <a:noFill/>
          </a:ln>
          <a:solidFill>
            <a:srgbClr val="43ABB6"/>
          </a:solidFill>
          <a:uFillTx/>
          <a:latin typeface="PT Sans Narrow"/>
          <a:ea typeface="PT Sans Narrow"/>
          <a:cs typeface="PT Sans Narrow"/>
          <a:sym typeface="PT Sans Narrow"/>
        </a:defRPr>
      </a:lvl6pPr>
      <a:lvl7pPr marL="4103077" marR="0" indent="-293077" algn="l" defTabSz="584200" latinLnBrk="0">
        <a:lnSpc>
          <a:spcPct val="100000"/>
        </a:lnSpc>
        <a:spcBef>
          <a:spcPts val="3600"/>
        </a:spcBef>
        <a:spcAft>
          <a:spcPts val="0"/>
        </a:spcAft>
        <a:buClrTx/>
        <a:buSzPct val="75000"/>
        <a:buFontTx/>
        <a:buChar char="•"/>
        <a:tabLst/>
        <a:defRPr sz="2400" b="1" i="0" u="none" strike="noStrike" cap="all" spc="0" baseline="0">
          <a:ln>
            <a:noFill/>
          </a:ln>
          <a:solidFill>
            <a:srgbClr val="43ABB6"/>
          </a:solidFill>
          <a:uFillTx/>
          <a:latin typeface="PT Sans Narrow"/>
          <a:ea typeface="PT Sans Narrow"/>
          <a:cs typeface="PT Sans Narrow"/>
          <a:sym typeface="PT Sans Narrow"/>
        </a:defRPr>
      </a:lvl7pPr>
      <a:lvl8pPr marL="4738077" marR="0" indent="-293077" algn="l" defTabSz="584200" latinLnBrk="0">
        <a:lnSpc>
          <a:spcPct val="100000"/>
        </a:lnSpc>
        <a:spcBef>
          <a:spcPts val="3600"/>
        </a:spcBef>
        <a:spcAft>
          <a:spcPts val="0"/>
        </a:spcAft>
        <a:buClrTx/>
        <a:buSzPct val="75000"/>
        <a:buFontTx/>
        <a:buChar char="•"/>
        <a:tabLst/>
        <a:defRPr sz="2400" b="1" i="0" u="none" strike="noStrike" cap="all" spc="0" baseline="0">
          <a:ln>
            <a:noFill/>
          </a:ln>
          <a:solidFill>
            <a:srgbClr val="43ABB6"/>
          </a:solidFill>
          <a:uFillTx/>
          <a:latin typeface="PT Sans Narrow"/>
          <a:ea typeface="PT Sans Narrow"/>
          <a:cs typeface="PT Sans Narrow"/>
          <a:sym typeface="PT Sans Narrow"/>
        </a:defRPr>
      </a:lvl8pPr>
      <a:lvl9pPr marL="5373077" marR="0" indent="-293077" algn="l" defTabSz="584200" latinLnBrk="0">
        <a:lnSpc>
          <a:spcPct val="100000"/>
        </a:lnSpc>
        <a:spcBef>
          <a:spcPts val="3600"/>
        </a:spcBef>
        <a:spcAft>
          <a:spcPts val="0"/>
        </a:spcAft>
        <a:buClrTx/>
        <a:buSzPct val="75000"/>
        <a:buFontTx/>
        <a:buChar char="•"/>
        <a:tabLst/>
        <a:defRPr sz="2400" b="1" i="0" u="none" strike="noStrike" cap="all" spc="0" baseline="0">
          <a:ln>
            <a:noFill/>
          </a:ln>
          <a:solidFill>
            <a:srgbClr val="43ABB6"/>
          </a:solidFill>
          <a:uFillTx/>
          <a:latin typeface="PT Sans Narrow"/>
          <a:ea typeface="PT Sans Narrow"/>
          <a:cs typeface="PT Sans Narrow"/>
          <a:sym typeface="PT Sans Narrow"/>
        </a:defRPr>
      </a:lvl9pPr>
    </p:bodyStyle>
    <p:otherStyle>
      <a:lvl1pPr marL="0" marR="0" indent="0" algn="r" defTabSz="584200" latinLnBrk="0">
        <a:lnSpc>
          <a:spcPct val="100000"/>
        </a:lnSpc>
        <a:spcBef>
          <a:spcPts val="0"/>
        </a:spcBef>
        <a:spcAft>
          <a:spcPts val="0"/>
        </a:spcAft>
        <a:buClrTx/>
        <a:buSzTx/>
        <a:buFontTx/>
        <a:buNone/>
        <a:tabLst/>
        <a:defRPr sz="1400" b="1" i="0" u="none" strike="noStrike" cap="all" spc="0" baseline="0">
          <a:ln>
            <a:noFill/>
          </a:ln>
          <a:solidFill>
            <a:schemeClr val="tx1"/>
          </a:solidFill>
          <a:uFillTx/>
          <a:latin typeface="+mn-lt"/>
          <a:ea typeface="+mn-ea"/>
          <a:cs typeface="+mn-cs"/>
          <a:sym typeface="PT Sans Narrow"/>
        </a:defRPr>
      </a:lvl1pPr>
      <a:lvl2pPr marL="0" marR="0" indent="228600" algn="r" defTabSz="584200" latinLnBrk="0">
        <a:lnSpc>
          <a:spcPct val="100000"/>
        </a:lnSpc>
        <a:spcBef>
          <a:spcPts val="0"/>
        </a:spcBef>
        <a:spcAft>
          <a:spcPts val="0"/>
        </a:spcAft>
        <a:buClrTx/>
        <a:buSzTx/>
        <a:buFontTx/>
        <a:buNone/>
        <a:tabLst/>
        <a:defRPr sz="1400" b="1" i="0" u="none" strike="noStrike" cap="all" spc="0" baseline="0">
          <a:ln>
            <a:noFill/>
          </a:ln>
          <a:solidFill>
            <a:schemeClr val="tx1"/>
          </a:solidFill>
          <a:uFillTx/>
          <a:latin typeface="+mn-lt"/>
          <a:ea typeface="+mn-ea"/>
          <a:cs typeface="+mn-cs"/>
          <a:sym typeface="PT Sans Narrow"/>
        </a:defRPr>
      </a:lvl2pPr>
      <a:lvl3pPr marL="0" marR="0" indent="457200" algn="r" defTabSz="584200" latinLnBrk="0">
        <a:lnSpc>
          <a:spcPct val="100000"/>
        </a:lnSpc>
        <a:spcBef>
          <a:spcPts val="0"/>
        </a:spcBef>
        <a:spcAft>
          <a:spcPts val="0"/>
        </a:spcAft>
        <a:buClrTx/>
        <a:buSzTx/>
        <a:buFontTx/>
        <a:buNone/>
        <a:tabLst/>
        <a:defRPr sz="1400" b="1" i="0" u="none" strike="noStrike" cap="all" spc="0" baseline="0">
          <a:ln>
            <a:noFill/>
          </a:ln>
          <a:solidFill>
            <a:schemeClr val="tx1"/>
          </a:solidFill>
          <a:uFillTx/>
          <a:latin typeface="+mn-lt"/>
          <a:ea typeface="+mn-ea"/>
          <a:cs typeface="+mn-cs"/>
          <a:sym typeface="PT Sans Narrow"/>
        </a:defRPr>
      </a:lvl3pPr>
      <a:lvl4pPr marL="0" marR="0" indent="685800" algn="r" defTabSz="584200" latinLnBrk="0">
        <a:lnSpc>
          <a:spcPct val="100000"/>
        </a:lnSpc>
        <a:spcBef>
          <a:spcPts val="0"/>
        </a:spcBef>
        <a:spcAft>
          <a:spcPts val="0"/>
        </a:spcAft>
        <a:buClrTx/>
        <a:buSzTx/>
        <a:buFontTx/>
        <a:buNone/>
        <a:tabLst/>
        <a:defRPr sz="1400" b="1" i="0" u="none" strike="noStrike" cap="all" spc="0" baseline="0">
          <a:ln>
            <a:noFill/>
          </a:ln>
          <a:solidFill>
            <a:schemeClr val="tx1"/>
          </a:solidFill>
          <a:uFillTx/>
          <a:latin typeface="+mn-lt"/>
          <a:ea typeface="+mn-ea"/>
          <a:cs typeface="+mn-cs"/>
          <a:sym typeface="PT Sans Narrow"/>
        </a:defRPr>
      </a:lvl4pPr>
      <a:lvl5pPr marL="0" marR="0" indent="914400" algn="r" defTabSz="584200" latinLnBrk="0">
        <a:lnSpc>
          <a:spcPct val="100000"/>
        </a:lnSpc>
        <a:spcBef>
          <a:spcPts val="0"/>
        </a:spcBef>
        <a:spcAft>
          <a:spcPts val="0"/>
        </a:spcAft>
        <a:buClrTx/>
        <a:buSzTx/>
        <a:buFontTx/>
        <a:buNone/>
        <a:tabLst/>
        <a:defRPr sz="1400" b="1" i="0" u="none" strike="noStrike" cap="all" spc="0" baseline="0">
          <a:ln>
            <a:noFill/>
          </a:ln>
          <a:solidFill>
            <a:schemeClr val="tx1"/>
          </a:solidFill>
          <a:uFillTx/>
          <a:latin typeface="+mn-lt"/>
          <a:ea typeface="+mn-ea"/>
          <a:cs typeface="+mn-cs"/>
          <a:sym typeface="PT Sans Narrow"/>
        </a:defRPr>
      </a:lvl5pPr>
      <a:lvl6pPr marL="0" marR="0" indent="1143000" algn="r" defTabSz="584200" latinLnBrk="0">
        <a:lnSpc>
          <a:spcPct val="100000"/>
        </a:lnSpc>
        <a:spcBef>
          <a:spcPts val="0"/>
        </a:spcBef>
        <a:spcAft>
          <a:spcPts val="0"/>
        </a:spcAft>
        <a:buClrTx/>
        <a:buSzTx/>
        <a:buFontTx/>
        <a:buNone/>
        <a:tabLst/>
        <a:defRPr sz="1400" b="1" i="0" u="none" strike="noStrike" cap="all" spc="0" baseline="0">
          <a:ln>
            <a:noFill/>
          </a:ln>
          <a:solidFill>
            <a:schemeClr val="tx1"/>
          </a:solidFill>
          <a:uFillTx/>
          <a:latin typeface="+mn-lt"/>
          <a:ea typeface="+mn-ea"/>
          <a:cs typeface="+mn-cs"/>
          <a:sym typeface="PT Sans Narrow"/>
        </a:defRPr>
      </a:lvl6pPr>
      <a:lvl7pPr marL="0" marR="0" indent="1371600" algn="r" defTabSz="584200" latinLnBrk="0">
        <a:lnSpc>
          <a:spcPct val="100000"/>
        </a:lnSpc>
        <a:spcBef>
          <a:spcPts val="0"/>
        </a:spcBef>
        <a:spcAft>
          <a:spcPts val="0"/>
        </a:spcAft>
        <a:buClrTx/>
        <a:buSzTx/>
        <a:buFontTx/>
        <a:buNone/>
        <a:tabLst/>
        <a:defRPr sz="1400" b="1" i="0" u="none" strike="noStrike" cap="all" spc="0" baseline="0">
          <a:ln>
            <a:noFill/>
          </a:ln>
          <a:solidFill>
            <a:schemeClr val="tx1"/>
          </a:solidFill>
          <a:uFillTx/>
          <a:latin typeface="+mn-lt"/>
          <a:ea typeface="+mn-ea"/>
          <a:cs typeface="+mn-cs"/>
          <a:sym typeface="PT Sans Narrow"/>
        </a:defRPr>
      </a:lvl7pPr>
      <a:lvl8pPr marL="0" marR="0" indent="1600200" algn="r" defTabSz="584200" latinLnBrk="0">
        <a:lnSpc>
          <a:spcPct val="100000"/>
        </a:lnSpc>
        <a:spcBef>
          <a:spcPts val="0"/>
        </a:spcBef>
        <a:spcAft>
          <a:spcPts val="0"/>
        </a:spcAft>
        <a:buClrTx/>
        <a:buSzTx/>
        <a:buFontTx/>
        <a:buNone/>
        <a:tabLst/>
        <a:defRPr sz="1400" b="1" i="0" u="none" strike="noStrike" cap="all" spc="0" baseline="0">
          <a:ln>
            <a:noFill/>
          </a:ln>
          <a:solidFill>
            <a:schemeClr val="tx1"/>
          </a:solidFill>
          <a:uFillTx/>
          <a:latin typeface="+mn-lt"/>
          <a:ea typeface="+mn-ea"/>
          <a:cs typeface="+mn-cs"/>
          <a:sym typeface="PT Sans Narrow"/>
        </a:defRPr>
      </a:lvl8pPr>
      <a:lvl9pPr marL="0" marR="0" indent="1828800" algn="r" defTabSz="584200" latinLnBrk="0">
        <a:lnSpc>
          <a:spcPct val="100000"/>
        </a:lnSpc>
        <a:spcBef>
          <a:spcPts val="0"/>
        </a:spcBef>
        <a:spcAft>
          <a:spcPts val="0"/>
        </a:spcAft>
        <a:buClrTx/>
        <a:buSzTx/>
        <a:buFontTx/>
        <a:buNone/>
        <a:tabLst/>
        <a:defRPr sz="1400" b="1" i="0" u="none" strike="noStrike" cap="all" spc="0" baseline="0">
          <a:ln>
            <a:noFill/>
          </a:ln>
          <a:solidFill>
            <a:schemeClr val="tx1"/>
          </a:solidFill>
          <a:uFillTx/>
          <a:latin typeface="+mn-lt"/>
          <a:ea typeface="+mn-ea"/>
          <a:cs typeface="+mn-cs"/>
          <a:sym typeface="PT Sans Narrow"/>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blog.webengage.com/2017/09/05/new-feature-funnels/" TargetMode="Externa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hyperlink" Target="https://blog.webengage.com/2017/10/18/new-features-cohorts-rich-web-push/" TargetMode="Externa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chart" Target="../charts/chart4.xml"/><Relationship Id="rId18" Type="http://schemas.openxmlformats.org/officeDocument/2006/relationships/chart" Target="../charts/chart6.xml"/><Relationship Id="rId3" Type="http://schemas.openxmlformats.org/officeDocument/2006/relationships/slide" Target="slide18.xml"/><Relationship Id="rId7" Type="http://schemas.openxmlformats.org/officeDocument/2006/relationships/chart" Target="../charts/chart2.xml"/><Relationship Id="rId12" Type="http://schemas.openxmlformats.org/officeDocument/2006/relationships/slide" Target="slide27.xml"/><Relationship Id="rId17" Type="http://schemas.openxmlformats.org/officeDocument/2006/relationships/slide" Target="slide30.xml"/><Relationship Id="rId2" Type="http://schemas.openxmlformats.org/officeDocument/2006/relationships/image" Target="../media/image49.png"/><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slide" Target="slide20.xml"/><Relationship Id="rId11" Type="http://schemas.openxmlformats.org/officeDocument/2006/relationships/image" Target="../media/image52.png"/><Relationship Id="rId5" Type="http://schemas.openxmlformats.org/officeDocument/2006/relationships/image" Target="../media/image50.png"/><Relationship Id="rId15" Type="http://schemas.openxmlformats.org/officeDocument/2006/relationships/chart" Target="../charts/chart5.xml"/><Relationship Id="rId10" Type="http://schemas.openxmlformats.org/officeDocument/2006/relationships/chart" Target="../charts/chart3.xml"/><Relationship Id="rId19" Type="http://schemas.openxmlformats.org/officeDocument/2006/relationships/image" Target="../media/image55.png"/><Relationship Id="rId4" Type="http://schemas.openxmlformats.org/officeDocument/2006/relationships/chart" Target="../charts/chart1.xml"/><Relationship Id="rId9" Type="http://schemas.openxmlformats.org/officeDocument/2006/relationships/slide" Target="slide34.xml"/><Relationship Id="rId1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4.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59.png"/><Relationship Id="rId11" Type="http://schemas.openxmlformats.org/officeDocument/2006/relationships/image" Target="../media/image16.png"/><Relationship Id="rId5" Type="http://schemas.openxmlformats.org/officeDocument/2006/relationships/image" Target="../media/image58.png"/><Relationship Id="rId10" Type="http://schemas.openxmlformats.org/officeDocument/2006/relationships/image" Target="../media/image63.tif"/><Relationship Id="rId4" Type="http://schemas.openxmlformats.org/officeDocument/2006/relationships/image" Target="../media/image57.jpe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4.xml"/><Relationship Id="rId7"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11.xml"/><Relationship Id="rId6" Type="http://schemas.openxmlformats.org/officeDocument/2006/relationships/slide" Target="slide10.xml"/><Relationship Id="rId5" Type="http://schemas.openxmlformats.org/officeDocument/2006/relationships/slide" Target="slide8.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69.tif"/><Relationship Id="rId3" Type="http://schemas.openxmlformats.org/officeDocument/2006/relationships/image" Target="../media/image61.png"/><Relationship Id="rId7" Type="http://schemas.openxmlformats.org/officeDocument/2006/relationships/image" Target="../media/image68.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67.png"/><Relationship Id="rId11" Type="http://schemas.openxmlformats.org/officeDocument/2006/relationships/image" Target="../media/image16.png"/><Relationship Id="rId5" Type="http://schemas.openxmlformats.org/officeDocument/2006/relationships/image" Target="../media/image66.png"/><Relationship Id="rId10" Type="http://schemas.openxmlformats.org/officeDocument/2006/relationships/image" Target="../media/image56.png"/><Relationship Id="rId4" Type="http://schemas.openxmlformats.org/officeDocument/2006/relationships/image" Target="../media/image65.png"/><Relationship Id="rId9" Type="http://schemas.openxmlformats.org/officeDocument/2006/relationships/image" Target="../media/image63.tif"/></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6.png"/><Relationship Id="rId7" Type="http://schemas.openxmlformats.org/officeDocument/2006/relationships/image" Target="../media/image56.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63.tif"/><Relationship Id="rId10" Type="http://schemas.openxmlformats.org/officeDocument/2006/relationships/image" Target="../media/image70.png"/><Relationship Id="rId4" Type="http://schemas.openxmlformats.org/officeDocument/2006/relationships/image" Target="../media/image67.png"/><Relationship Id="rId9" Type="http://schemas.openxmlformats.org/officeDocument/2006/relationships/image" Target="../media/image69.t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67.png"/><Relationship Id="rId2" Type="http://schemas.openxmlformats.org/officeDocument/2006/relationships/image" Target="../media/image61.png"/><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44.png"/><Relationship Id="rId10"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69.tif"/><Relationship Id="rId3" Type="http://schemas.openxmlformats.org/officeDocument/2006/relationships/image" Target="../media/image7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8.xml"/><Relationship Id="rId6" Type="http://schemas.openxmlformats.org/officeDocument/2006/relationships/image" Target="../media/image68.png"/><Relationship Id="rId11" Type="http://schemas.openxmlformats.org/officeDocument/2006/relationships/image" Target="../media/image64.png"/><Relationship Id="rId5" Type="http://schemas.openxmlformats.org/officeDocument/2006/relationships/image" Target="../media/image63.tif"/><Relationship Id="rId10" Type="http://schemas.openxmlformats.org/officeDocument/2006/relationships/image" Target="../media/image56.png"/><Relationship Id="rId4" Type="http://schemas.openxmlformats.org/officeDocument/2006/relationships/image" Target="../media/image73.png"/><Relationship Id="rId9"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63.tif"/><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78.tif"/><Relationship Id="rId2" Type="http://schemas.openxmlformats.org/officeDocument/2006/relationships/hyperlink" Target="https://webengage.com/resource/case-study/breaking-down-email-personalization/" TargetMode="Externa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ebengage.com/resource/case-study/breaking-down-email-personalization/" TargetMode="External"/><Relationship Id="rId1" Type="http://schemas.openxmlformats.org/officeDocument/2006/relationships/slideLayout" Target="../slideLayouts/slideLayout1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docs.webengage.com/docs" TargetMode="External"/><Relationship Id="rId7"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hyperlink" Target="https://monk.webengage.com/resources/" TargetMode="External"/><Relationship Id="rId4" Type="http://schemas.openxmlformats.org/officeDocument/2006/relationships/hyperlink" Target="https://monk.webengage.com/case-studie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0K_sNlY4ukw" TargetMode="External"/><Relationship Id="rId2" Type="http://schemas.openxmlformats.org/officeDocument/2006/relationships/hyperlink" Target="https://blog.webengage.com/2016/07/14/journey-designer/?utm_source=jd-mailer&amp;utm_medium=email&amp;utm_campaign=jd-post" TargetMode="Externa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tiff"/><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We are a one-stop-shop to automate your marketing and manage your retention  and relation by optimising all the channels of communication, using deep data segmentation and personalisation"/>
          <p:cNvSpPr txBox="1"/>
          <p:nvPr/>
        </p:nvSpPr>
        <p:spPr>
          <a:xfrm>
            <a:off x="2916798" y="5457043"/>
            <a:ext cx="10343367" cy="738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20000"/>
              </a:lnSpc>
              <a:defRPr sz="2100">
                <a:solidFill>
                  <a:srgbClr val="DDDDDD"/>
                </a:solidFill>
                <a:latin typeface="Roboto Condensed Light"/>
                <a:ea typeface="Roboto Condensed Light"/>
                <a:cs typeface="Roboto Condensed Light"/>
                <a:sym typeface="Roboto Condensed Light"/>
              </a:defRPr>
            </a:lvl1pPr>
          </a:lstStyle>
          <a:p>
            <a:r>
              <a:t>We are a one-stop-shop to automate your marketing and manage your retention  and relation by optimising all the channels of communication, using deep data segmentation and personalisation</a:t>
            </a:r>
          </a:p>
        </p:txBody>
      </p:sp>
      <p:sp>
        <p:nvSpPr>
          <p:cNvPr id="130" name="Line"/>
          <p:cNvSpPr/>
          <p:nvPr/>
        </p:nvSpPr>
        <p:spPr>
          <a:xfrm>
            <a:off x="3218894" y="5219353"/>
            <a:ext cx="9739176" cy="1"/>
          </a:xfrm>
          <a:prstGeom prst="line">
            <a:avLst/>
          </a:prstGeom>
          <a:ln w="12700">
            <a:solidFill>
              <a:srgbClr val="FFFFFF">
                <a:alpha val="15096"/>
              </a:srgbClr>
            </a:solidFill>
            <a:miter lim="400000"/>
          </a:ln>
        </p:spPr>
        <p:txBody>
          <a:bodyPr lIns="30574" tIns="30574" rIns="30574" bIns="30574" anchor="ctr"/>
          <a:lstStyle/>
          <a:p>
            <a:pPr algn="ctr" defTabSz="587022">
              <a:lnSpc>
                <a:spcPct val="100000"/>
              </a:lnSpc>
              <a:defRPr sz="1800">
                <a:solidFill>
                  <a:srgbClr val="000000"/>
                </a:solidFill>
                <a:latin typeface="Helvetica Light"/>
                <a:ea typeface="Helvetica Light"/>
                <a:cs typeface="Helvetica Light"/>
                <a:sym typeface="Helvetica Light"/>
              </a:defRPr>
            </a:pPr>
            <a:endParaRPr/>
          </a:p>
        </p:txBody>
      </p:sp>
      <p:grpSp>
        <p:nvGrpSpPr>
          <p:cNvPr id="133" name="Group"/>
          <p:cNvGrpSpPr/>
          <p:nvPr/>
        </p:nvGrpSpPr>
        <p:grpSpPr>
          <a:xfrm>
            <a:off x="5432069" y="3137073"/>
            <a:ext cx="5391862" cy="1846735"/>
            <a:chOff x="0" y="0"/>
            <a:chExt cx="5391861" cy="1846734"/>
          </a:xfrm>
        </p:grpSpPr>
        <p:sp>
          <p:nvSpPr>
            <p:cNvPr id="131" name="Marketing cloud for Marketing Retention"/>
            <p:cNvSpPr txBox="1"/>
            <p:nvPr/>
          </p:nvSpPr>
          <p:spPr>
            <a:xfrm>
              <a:off x="18858" y="1442686"/>
              <a:ext cx="4783677" cy="404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numCol="1" anchor="ctr">
              <a:spAutoFit/>
            </a:bodyPr>
            <a:lstStyle>
              <a:lvl1pPr>
                <a:lnSpc>
                  <a:spcPct val="100000"/>
                </a:lnSpc>
                <a:spcBef>
                  <a:spcPts val="4100"/>
                </a:spcBef>
                <a:defRPr sz="2300">
                  <a:solidFill>
                    <a:srgbClr val="FFFFFF">
                      <a:alpha val="50000"/>
                    </a:srgbClr>
                  </a:solidFill>
                  <a:latin typeface="Roboto Condensed"/>
                  <a:ea typeface="Roboto Condensed"/>
                  <a:cs typeface="Roboto Condensed"/>
                  <a:sym typeface="Roboto Condensed"/>
                </a:defRPr>
              </a:lvl1pPr>
            </a:lstStyle>
            <a:p>
              <a:r>
                <a:t>Marketing cloud for Marketing Retention</a:t>
              </a:r>
            </a:p>
          </p:txBody>
        </p:sp>
        <p:pic>
          <p:nvPicPr>
            <p:cNvPr id="132" name="Image" descr="Image"/>
            <p:cNvPicPr>
              <a:picLocks noChangeAspect="1"/>
            </p:cNvPicPr>
            <p:nvPr/>
          </p:nvPicPr>
          <p:blipFill>
            <a:blip r:embed="rId2">
              <a:extLst/>
            </a:blip>
            <a:stretch>
              <a:fillRect/>
            </a:stretch>
          </p:blipFill>
          <p:spPr>
            <a:xfrm>
              <a:off x="0" y="0"/>
              <a:ext cx="5391862" cy="1289691"/>
            </a:xfrm>
            <a:prstGeom prst="rect">
              <a:avLst/>
            </a:prstGeom>
            <a:ln w="12700" cap="flat">
              <a:noFill/>
              <a:miter lim="400000"/>
            </a:ln>
            <a:effectLst/>
          </p:spPr>
        </p:pic>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772E5"/>
            </a:gs>
            <a:gs pos="100000">
              <a:srgbClr val="434EBE"/>
            </a:gs>
          </a:gsLst>
          <a:lin ang="3600000" scaled="0"/>
        </a:gradFill>
        <a:effectLst/>
      </p:bgPr>
    </p:bg>
    <p:spTree>
      <p:nvGrpSpPr>
        <p:cNvPr id="1" name=""/>
        <p:cNvGrpSpPr/>
        <p:nvPr/>
      </p:nvGrpSpPr>
      <p:grpSpPr>
        <a:xfrm>
          <a:off x="0" y="0"/>
          <a:ext cx="0" cy="0"/>
          <a:chOff x="0" y="0"/>
          <a:chExt cx="0" cy="0"/>
        </a:xfrm>
      </p:grpSpPr>
      <p:pic>
        <p:nvPicPr>
          <p:cNvPr id="314" name="shutterstock_165223898.jpg" descr="shutterstock_165223898.jpg"/>
          <p:cNvPicPr>
            <a:picLocks noChangeAspect="1"/>
          </p:cNvPicPr>
          <p:nvPr/>
        </p:nvPicPr>
        <p:blipFill>
          <a:blip r:embed="rId2">
            <a:alphaModFix amt="5000"/>
            <a:extLst/>
          </a:blip>
          <a:srcRect l="2900" t="526" r="2900" b="526"/>
          <a:stretch>
            <a:fillRect/>
          </a:stretch>
        </p:blipFill>
        <p:spPr>
          <a:xfrm>
            <a:off x="-382884" y="-1868928"/>
            <a:ext cx="16597321" cy="11622528"/>
          </a:xfrm>
          <a:prstGeom prst="rect">
            <a:avLst/>
          </a:prstGeom>
          <a:ln w="12700">
            <a:miter lim="400000"/>
          </a:ln>
        </p:spPr>
      </p:pic>
      <p:sp>
        <p:nvSpPr>
          <p:cNvPr id="315"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DCDEE0"/>
                </a:solidFill>
              </a:defRPr>
            </a:lvl1pPr>
          </a:lstStyle>
          <a:p>
            <a:fld id="{86CB4B4D-7CA3-9044-876B-883B54F8677D}" type="slidenum">
              <a:t>10</a:t>
            </a:fld>
            <a:endParaRPr/>
          </a:p>
        </p:txBody>
      </p:sp>
      <p:sp>
        <p:nvSpPr>
          <p:cNvPr id="316" name="Based on our research, inference and experience we have mapped various stages of a user’s lifecycle with respect to the Online Trading Business. In each of the stage; right from potential investors browsing the website &amp; app, to investors who have not completed the online trading, to reviving investors who have not traded for quite some time, we have identified some key problems and recommended solutions for the same"/>
          <p:cNvSpPr txBox="1"/>
          <p:nvPr/>
        </p:nvSpPr>
        <p:spPr>
          <a:xfrm>
            <a:off x="585839" y="2825244"/>
            <a:ext cx="10888220" cy="2113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marR="215900">
              <a:lnSpc>
                <a:spcPct val="140000"/>
              </a:lnSpc>
              <a:defRPr sz="2100">
                <a:solidFill>
                  <a:srgbClr val="FFFFFF"/>
                </a:solidFill>
                <a:latin typeface="Roboto Condensed"/>
                <a:ea typeface="Roboto Condensed"/>
                <a:cs typeface="Roboto Condensed"/>
                <a:sym typeface="Roboto Condensed"/>
              </a:defRPr>
            </a:lvl1pPr>
          </a:lstStyle>
          <a:p>
            <a:r>
              <a:t>Based on our research, inference and experience we have mapped various stages of a user’s lifecycle with respect to the Online Trading Business. In each of the stage; right from potential investors browsing the website &amp; app, to investors who have not completed the online trading, to reviving investors who have not traded for quite some time, we have identified some key problems and recommended solutions for the same.</a:t>
            </a:r>
          </a:p>
        </p:txBody>
      </p:sp>
      <p:sp>
        <p:nvSpPr>
          <p:cNvPr id="317" name="Our Pitch For the Online Trading Business"/>
          <p:cNvSpPr txBox="1"/>
          <p:nvPr/>
        </p:nvSpPr>
        <p:spPr>
          <a:xfrm>
            <a:off x="585840" y="1986982"/>
            <a:ext cx="9536265" cy="627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nSpc>
                <a:spcPct val="110000"/>
              </a:lnSpc>
              <a:defRPr sz="3300" b="1">
                <a:solidFill>
                  <a:srgbClr val="FFFFFF"/>
                </a:solidFill>
                <a:latin typeface="Roboto Condensed"/>
                <a:ea typeface="Roboto Condensed"/>
                <a:cs typeface="Roboto Condensed"/>
                <a:sym typeface="Roboto Condensed"/>
              </a:defRPr>
            </a:lvl1pPr>
          </a:lstStyle>
          <a:p>
            <a:r>
              <a:rPr dirty="0"/>
              <a:t>Our Pitch For the Online Trading</a:t>
            </a:r>
            <a:r>
              <a:rPr lang="en-US" dirty="0"/>
              <a:t> &amp; Investment</a:t>
            </a:r>
            <a:r>
              <a:rPr dirty="0"/>
              <a:t> Business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772E5"/>
            </a:gs>
            <a:gs pos="100000">
              <a:srgbClr val="434EBE"/>
            </a:gs>
          </a:gsLst>
          <a:lin ang="3600000" scaled="0"/>
        </a:gradFill>
        <a:effectLst/>
      </p:bgPr>
    </p:bg>
    <p:spTree>
      <p:nvGrpSpPr>
        <p:cNvPr id="1" name=""/>
        <p:cNvGrpSpPr/>
        <p:nvPr/>
      </p:nvGrpSpPr>
      <p:grpSpPr>
        <a:xfrm>
          <a:off x="0" y="0"/>
          <a:ext cx="0" cy="0"/>
          <a:chOff x="0" y="0"/>
          <a:chExt cx="0" cy="0"/>
        </a:xfrm>
      </p:grpSpPr>
      <p:pic>
        <p:nvPicPr>
          <p:cNvPr id="319" name="shutterstock_165223898.jpg" descr="shutterstock_165223898.jpg"/>
          <p:cNvPicPr>
            <a:picLocks noChangeAspect="1"/>
          </p:cNvPicPr>
          <p:nvPr/>
        </p:nvPicPr>
        <p:blipFill>
          <a:blip r:embed="rId2">
            <a:alphaModFix amt="5000"/>
            <a:extLst/>
          </a:blip>
          <a:srcRect l="2900" t="526" r="2900" b="526"/>
          <a:stretch>
            <a:fillRect/>
          </a:stretch>
        </p:blipFill>
        <p:spPr>
          <a:xfrm>
            <a:off x="-382884" y="-1868928"/>
            <a:ext cx="16597321" cy="11622528"/>
          </a:xfrm>
          <a:prstGeom prst="rect">
            <a:avLst/>
          </a:prstGeom>
          <a:ln w="12700">
            <a:miter lim="400000"/>
          </a:ln>
        </p:spPr>
      </p:pic>
      <p:sp>
        <p:nvSpPr>
          <p:cNvPr id="320"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DCDEE0"/>
                </a:solidFill>
              </a:defRPr>
            </a:lvl1pPr>
          </a:lstStyle>
          <a:p>
            <a:fld id="{86CB4B4D-7CA3-9044-876B-883B54F8677D}" type="slidenum">
              <a:t>11</a:t>
            </a:fld>
            <a:endParaRPr/>
          </a:p>
        </p:txBody>
      </p:sp>
      <p:sp>
        <p:nvSpPr>
          <p:cNvPr id="321" name="Objective"/>
          <p:cNvSpPr txBox="1"/>
          <p:nvPr/>
        </p:nvSpPr>
        <p:spPr>
          <a:xfrm>
            <a:off x="613037" y="2000581"/>
            <a:ext cx="1691451"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nSpc>
                <a:spcPct val="110000"/>
              </a:lnSpc>
              <a:defRPr sz="3300" b="1">
                <a:solidFill>
                  <a:srgbClr val="FFFFFF"/>
                </a:solidFill>
                <a:latin typeface="Roboto Condensed"/>
                <a:ea typeface="Roboto Condensed"/>
                <a:cs typeface="Roboto Condensed"/>
                <a:sym typeface="Roboto Condensed"/>
              </a:defRPr>
            </a:lvl1pPr>
          </a:lstStyle>
          <a:p>
            <a:r>
              <a:t>Objective</a:t>
            </a:r>
          </a:p>
        </p:txBody>
      </p:sp>
      <p:sp>
        <p:nvSpPr>
          <p:cNvPr id="322" name="Engage with the users at the right time by sending them relevant content and offers for various services across multiple channels based on their interaction with the Broker so that the user eventually trades online from the app or website."/>
          <p:cNvSpPr txBox="1"/>
          <p:nvPr/>
        </p:nvSpPr>
        <p:spPr>
          <a:xfrm>
            <a:off x="613036" y="2838842"/>
            <a:ext cx="10706886" cy="1259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marR="215900">
              <a:lnSpc>
                <a:spcPct val="140000"/>
              </a:lnSpc>
              <a:defRPr sz="2100">
                <a:solidFill>
                  <a:srgbClr val="FFFFFF"/>
                </a:solidFill>
                <a:latin typeface="Roboto Condensed"/>
                <a:ea typeface="Roboto Condensed"/>
                <a:cs typeface="Roboto Condensed"/>
                <a:sym typeface="Roboto Condensed"/>
              </a:defRPr>
            </a:lvl1pPr>
          </a:lstStyle>
          <a:p>
            <a:r>
              <a:t>Engage with the users at the right time by sending them relevant content and offers for various services across multiple channels based on their interaction with the Broker so that the user eventually trades online from the app or website.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Online Trading Lead Engagement"/>
          <p:cNvSpPr txBox="1"/>
          <p:nvPr/>
        </p:nvSpPr>
        <p:spPr>
          <a:xfrm>
            <a:off x="2251338" y="4523370"/>
            <a:ext cx="12088246" cy="7068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nSpc>
                <a:spcPct val="110000"/>
              </a:lnSpc>
              <a:defRPr sz="3800" b="1">
                <a:solidFill>
                  <a:srgbClr val="FFFFFF"/>
                </a:solidFill>
                <a:latin typeface="Roboto Condensed"/>
                <a:ea typeface="Roboto Condensed"/>
                <a:cs typeface="Roboto Condensed"/>
                <a:sym typeface="Roboto Condensed"/>
              </a:defRPr>
            </a:lvl1pPr>
          </a:lstStyle>
          <a:p>
            <a:r>
              <a:rPr dirty="0"/>
              <a:t>Online Trading</a:t>
            </a:r>
            <a:r>
              <a:rPr lang="en-US" dirty="0"/>
              <a:t> &amp; Investment</a:t>
            </a:r>
            <a:r>
              <a:rPr dirty="0"/>
              <a:t> Lead Engagement for New Users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327" name="Rectangle"/>
          <p:cNvSpPr/>
          <p:nvPr/>
        </p:nvSpPr>
        <p:spPr>
          <a:xfrm>
            <a:off x="-304157" y="-1585486"/>
            <a:ext cx="16864314" cy="891735"/>
          </a:xfrm>
          <a:prstGeom prst="rect">
            <a:avLst/>
          </a:prstGeom>
          <a:gradFill>
            <a:gsLst>
              <a:gs pos="0">
                <a:srgbClr val="624080"/>
              </a:gs>
              <a:gs pos="100000">
                <a:srgbClr val="3A236F"/>
              </a:gs>
            </a:gsLst>
            <a:lin ang="3935925"/>
          </a:gradFill>
          <a:ln w="3175">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328" name="Rectangle"/>
          <p:cNvSpPr/>
          <p:nvPr/>
        </p:nvSpPr>
        <p:spPr>
          <a:xfrm>
            <a:off x="-21603" y="-269581"/>
            <a:ext cx="16299206" cy="1255001"/>
          </a:xfrm>
          <a:prstGeom prst="rect">
            <a:avLst/>
          </a:prstGeom>
          <a:solidFill>
            <a:srgbClr val="434EBE"/>
          </a:solidFill>
          <a:ln w="12700">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329" name="Rectangle"/>
          <p:cNvSpPr/>
          <p:nvPr/>
        </p:nvSpPr>
        <p:spPr>
          <a:xfrm>
            <a:off x="-24629" y="870647"/>
            <a:ext cx="16305258" cy="563246"/>
          </a:xfrm>
          <a:prstGeom prst="rect">
            <a:avLst/>
          </a:prstGeom>
          <a:solidFill>
            <a:srgbClr val="5166C1"/>
          </a:solidFill>
          <a:ln w="3175">
            <a:miter lim="400000"/>
          </a:ln>
        </p:spPr>
        <p:txBody>
          <a:bodyPr lIns="33866" tIns="33866" rIns="33866" bIns="33866" anchor="ct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330" name="Based on drop-offs from different stages of the user journey funnel, WebEngage is able to analyse user’s behaviour across platforms and create lifecycle journeys such as: Welcome Journeys, Buy-Sell Journeys, Individual  Trading Style &amp; Need Journeys among many others, to address these issues. Read more about our new Funnels feature here"/>
          <p:cNvSpPr txBox="1"/>
          <p:nvPr/>
        </p:nvSpPr>
        <p:spPr>
          <a:xfrm>
            <a:off x="693191" y="2471063"/>
            <a:ext cx="13503659" cy="1098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2000"/>
              </a:spcBef>
              <a:defRPr sz="1900">
                <a:solidFill>
                  <a:srgbClr val="53585F"/>
                </a:solidFill>
                <a:latin typeface="Roboto Condensed"/>
                <a:ea typeface="Roboto Condensed"/>
                <a:cs typeface="Roboto Condensed"/>
                <a:sym typeface="Roboto Condensed"/>
              </a:defRPr>
            </a:pPr>
            <a:r>
              <a:t>Based on drop-offs from different stages of the user journey funnel, WebEngage is able to analyse user’s behaviour across platforms and create lifecycle journeys such as: </a:t>
            </a:r>
            <a:r>
              <a:rPr b="1">
                <a:latin typeface="+mj-lt"/>
                <a:ea typeface="+mj-ea"/>
                <a:cs typeface="+mj-cs"/>
                <a:sym typeface="Helvetica"/>
              </a:rPr>
              <a:t>Welcome Journeys, Buy-Sell Journeys, Individual  Trading Style &amp; Need Journeys</a:t>
            </a:r>
            <a:r>
              <a:t> among many others, to address these issues. Read more about our new Funnels feature </a:t>
            </a:r>
            <a:r>
              <a:rPr u="sng">
                <a:solidFill>
                  <a:srgbClr val="0000FF"/>
                </a:solidFill>
                <a:uFill>
                  <a:solidFill>
                    <a:srgbClr val="0000FF"/>
                  </a:solidFill>
                </a:uFill>
                <a:hlinkClick r:id="rId2"/>
              </a:rPr>
              <a:t>here</a:t>
            </a:r>
          </a:p>
        </p:txBody>
      </p:sp>
      <p:sp>
        <p:nvSpPr>
          <p:cNvPr id="331" name="Reduce Funnel Drop-Offs"/>
          <p:cNvSpPr txBox="1"/>
          <p:nvPr/>
        </p:nvSpPr>
        <p:spPr>
          <a:xfrm>
            <a:off x="693191" y="1835081"/>
            <a:ext cx="3558994" cy="486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nSpc>
                <a:spcPct val="120000"/>
              </a:lnSpc>
              <a:spcBef>
                <a:spcPts val="2000"/>
              </a:spcBef>
              <a:defRPr sz="2800">
                <a:solidFill>
                  <a:srgbClr val="404349"/>
                </a:solidFill>
                <a:latin typeface="Roboto Condensed"/>
                <a:ea typeface="Roboto Condensed"/>
                <a:cs typeface="Roboto Condensed"/>
                <a:sym typeface="Roboto Condensed"/>
              </a:defRPr>
            </a:lvl1pPr>
          </a:lstStyle>
          <a:p>
            <a:r>
              <a:t>Reduce Funnel Drop-Offs</a:t>
            </a:r>
          </a:p>
        </p:txBody>
      </p:sp>
      <p:grpSp>
        <p:nvGrpSpPr>
          <p:cNvPr id="334" name="Group"/>
          <p:cNvGrpSpPr/>
          <p:nvPr/>
        </p:nvGrpSpPr>
        <p:grpSpPr>
          <a:xfrm>
            <a:off x="9265429" y="5238610"/>
            <a:ext cx="1016547" cy="322581"/>
            <a:chOff x="0" y="0"/>
            <a:chExt cx="1016545" cy="322579"/>
          </a:xfrm>
        </p:grpSpPr>
        <p:sp>
          <p:nvSpPr>
            <p:cNvPr id="332" name="Line"/>
            <p:cNvSpPr/>
            <p:nvPr/>
          </p:nvSpPr>
          <p:spPr>
            <a:xfrm>
              <a:off x="0" y="308834"/>
              <a:ext cx="1016546" cy="1"/>
            </a:xfrm>
            <a:prstGeom prst="line">
              <a:avLst/>
            </a:prstGeom>
            <a:noFill/>
            <a:ln w="12700" cap="flat">
              <a:solidFill>
                <a:srgbClr val="85888D"/>
              </a:solidFill>
              <a:prstDash val="solid"/>
              <a:miter lim="400000"/>
              <a:tailEnd type="triangle" w="med" len="med"/>
            </a:ln>
            <a:effectLst/>
          </p:spPr>
          <p:txBody>
            <a:bodyPr wrap="square" lIns="50800" tIns="50800" rIns="50800" bIns="50800" numCol="1" anchor="ctr">
              <a:noAutofit/>
            </a:bodyPr>
            <a:lstStyle/>
            <a:p>
              <a:pPr algn="ctr">
                <a:lnSpc>
                  <a:spcPct val="100000"/>
                </a:lnSpc>
                <a:defRPr sz="2400">
                  <a:solidFill>
                    <a:srgbClr val="000000"/>
                  </a:solidFill>
                  <a:latin typeface="Helvetica Light"/>
                  <a:ea typeface="Helvetica Light"/>
                  <a:cs typeface="Helvetica Light"/>
                  <a:sym typeface="Helvetica Light"/>
                </a:defRPr>
              </a:pPr>
              <a:endParaRPr/>
            </a:p>
          </p:txBody>
        </p:sp>
        <p:sp>
          <p:nvSpPr>
            <p:cNvPr id="333" name="Bounce"/>
            <p:cNvSpPr txBox="1"/>
            <p:nvPr/>
          </p:nvSpPr>
          <p:spPr>
            <a:xfrm>
              <a:off x="162089" y="0"/>
              <a:ext cx="692369" cy="3225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40" tIns="40640" rIns="40640" bIns="40640" numCol="1" anchor="t">
              <a:spAutoFit/>
            </a:bodyPr>
            <a:lstStyle>
              <a:lvl1pPr>
                <a:lnSpc>
                  <a:spcPct val="130000"/>
                </a:lnSpc>
                <a:defRPr sz="1600">
                  <a:solidFill>
                    <a:srgbClr val="53585F"/>
                  </a:solidFill>
                  <a:latin typeface="Roboto Condensed"/>
                  <a:ea typeface="Roboto Condensed"/>
                  <a:cs typeface="Roboto Condensed"/>
                  <a:sym typeface="Roboto Condensed"/>
                </a:defRPr>
              </a:lvl1pPr>
            </a:lstStyle>
            <a:p>
              <a:r>
                <a:t>Bounce</a:t>
              </a:r>
            </a:p>
          </p:txBody>
        </p:sp>
      </p:grpSp>
      <p:grpSp>
        <p:nvGrpSpPr>
          <p:cNvPr id="337" name="Group"/>
          <p:cNvGrpSpPr/>
          <p:nvPr/>
        </p:nvGrpSpPr>
        <p:grpSpPr>
          <a:xfrm>
            <a:off x="10519084" y="4977479"/>
            <a:ext cx="4579358" cy="1098843"/>
            <a:chOff x="0" y="0"/>
            <a:chExt cx="4579357" cy="1098841"/>
          </a:xfrm>
        </p:grpSpPr>
        <p:sp>
          <p:nvSpPr>
            <p:cNvPr id="335" name="Shape"/>
            <p:cNvSpPr/>
            <p:nvPr/>
          </p:nvSpPr>
          <p:spPr>
            <a:xfrm rot="10800000">
              <a:off x="0" y="0"/>
              <a:ext cx="4579357" cy="1098841"/>
            </a:xfrm>
            <a:custGeom>
              <a:avLst/>
              <a:gdLst/>
              <a:ahLst/>
              <a:cxnLst>
                <a:cxn ang="0">
                  <a:pos x="wd2" y="hd2"/>
                </a:cxn>
                <a:cxn ang="5400000">
                  <a:pos x="wd2" y="hd2"/>
                </a:cxn>
                <a:cxn ang="10800000">
                  <a:pos x="wd2" y="hd2"/>
                </a:cxn>
                <a:cxn ang="16200000">
                  <a:pos x="wd2" y="hd2"/>
                </a:cxn>
              </a:cxnLst>
              <a:rect l="0" t="0" r="r" b="b"/>
              <a:pathLst>
                <a:path w="21600" h="21600" extrusionOk="0">
                  <a:moveTo>
                    <a:pt x="698" y="0"/>
                  </a:moveTo>
                  <a:lnTo>
                    <a:pt x="20902" y="0"/>
                  </a:lnTo>
                  <a:cubicBezTo>
                    <a:pt x="21002" y="0"/>
                    <a:pt x="21078" y="0"/>
                    <a:pt x="21142" y="25"/>
                  </a:cubicBezTo>
                  <a:cubicBezTo>
                    <a:pt x="21206" y="50"/>
                    <a:pt x="21258" y="101"/>
                    <a:pt x="21312" y="201"/>
                  </a:cubicBezTo>
                  <a:cubicBezTo>
                    <a:pt x="21371" y="327"/>
                    <a:pt x="21423" y="524"/>
                    <a:pt x="21467" y="783"/>
                  </a:cubicBezTo>
                  <a:cubicBezTo>
                    <a:pt x="21511" y="1041"/>
                    <a:pt x="21544" y="1348"/>
                    <a:pt x="21566" y="1695"/>
                  </a:cubicBezTo>
                  <a:cubicBezTo>
                    <a:pt x="21583" y="2012"/>
                    <a:pt x="21591" y="2320"/>
                    <a:pt x="21596" y="2698"/>
                  </a:cubicBezTo>
                  <a:cubicBezTo>
                    <a:pt x="21600" y="3076"/>
                    <a:pt x="21600" y="3524"/>
                    <a:pt x="21600" y="4122"/>
                  </a:cubicBezTo>
                  <a:lnTo>
                    <a:pt x="21600" y="17496"/>
                  </a:lnTo>
                  <a:cubicBezTo>
                    <a:pt x="21600" y="18085"/>
                    <a:pt x="21600" y="18528"/>
                    <a:pt x="21596" y="18904"/>
                  </a:cubicBezTo>
                  <a:cubicBezTo>
                    <a:pt x="21591" y="19280"/>
                    <a:pt x="21583" y="19588"/>
                    <a:pt x="21566" y="19905"/>
                  </a:cubicBezTo>
                  <a:cubicBezTo>
                    <a:pt x="21544" y="20252"/>
                    <a:pt x="21511" y="20559"/>
                    <a:pt x="21467" y="20817"/>
                  </a:cubicBezTo>
                  <a:cubicBezTo>
                    <a:pt x="21423" y="21076"/>
                    <a:pt x="21371" y="21273"/>
                    <a:pt x="21312" y="21399"/>
                  </a:cubicBezTo>
                  <a:cubicBezTo>
                    <a:pt x="21258" y="21499"/>
                    <a:pt x="21206" y="21550"/>
                    <a:pt x="21141" y="21575"/>
                  </a:cubicBezTo>
                  <a:cubicBezTo>
                    <a:pt x="21077" y="21600"/>
                    <a:pt x="21001" y="21600"/>
                    <a:pt x="20899" y="21600"/>
                  </a:cubicBezTo>
                  <a:lnTo>
                    <a:pt x="698" y="21600"/>
                  </a:lnTo>
                  <a:cubicBezTo>
                    <a:pt x="598" y="21600"/>
                    <a:pt x="522" y="21600"/>
                    <a:pt x="458" y="21575"/>
                  </a:cubicBezTo>
                  <a:cubicBezTo>
                    <a:pt x="394" y="21550"/>
                    <a:pt x="342" y="21499"/>
                    <a:pt x="288" y="21399"/>
                  </a:cubicBezTo>
                  <a:cubicBezTo>
                    <a:pt x="229" y="21273"/>
                    <a:pt x="177" y="21076"/>
                    <a:pt x="133" y="20817"/>
                  </a:cubicBezTo>
                  <a:cubicBezTo>
                    <a:pt x="89" y="20559"/>
                    <a:pt x="56" y="20252"/>
                    <a:pt x="34" y="19905"/>
                  </a:cubicBezTo>
                  <a:cubicBezTo>
                    <a:pt x="17" y="19588"/>
                    <a:pt x="9" y="19280"/>
                    <a:pt x="4" y="18902"/>
                  </a:cubicBezTo>
                  <a:cubicBezTo>
                    <a:pt x="0" y="18524"/>
                    <a:pt x="0" y="18076"/>
                    <a:pt x="0" y="17478"/>
                  </a:cubicBezTo>
                  <a:lnTo>
                    <a:pt x="0" y="4104"/>
                  </a:lnTo>
                  <a:cubicBezTo>
                    <a:pt x="0" y="3515"/>
                    <a:pt x="0" y="3072"/>
                    <a:pt x="4" y="2696"/>
                  </a:cubicBezTo>
                  <a:cubicBezTo>
                    <a:pt x="9" y="2320"/>
                    <a:pt x="17" y="2012"/>
                    <a:pt x="34" y="1695"/>
                  </a:cubicBezTo>
                  <a:cubicBezTo>
                    <a:pt x="56" y="1348"/>
                    <a:pt x="89" y="1041"/>
                    <a:pt x="133" y="783"/>
                  </a:cubicBezTo>
                  <a:cubicBezTo>
                    <a:pt x="177" y="524"/>
                    <a:pt x="229" y="327"/>
                    <a:pt x="288" y="201"/>
                  </a:cubicBezTo>
                  <a:cubicBezTo>
                    <a:pt x="342" y="101"/>
                    <a:pt x="394" y="50"/>
                    <a:pt x="459" y="25"/>
                  </a:cubicBezTo>
                  <a:cubicBezTo>
                    <a:pt x="523" y="0"/>
                    <a:pt x="599" y="0"/>
                    <a:pt x="701" y="0"/>
                  </a:cubicBezTo>
                  <a:lnTo>
                    <a:pt x="698" y="0"/>
                  </a:lnTo>
                  <a:close/>
                </a:path>
              </a:pathLst>
            </a:custGeom>
            <a:solidFill>
              <a:srgbClr val="EDF6FC"/>
            </a:solidFill>
            <a:ln w="12700" cap="flat">
              <a:noFill/>
              <a:miter lim="400000"/>
            </a:ln>
            <a:effectLst>
              <a:outerShdw blurRad="25400" dir="5400000" rotWithShape="0">
                <a:srgbClr val="000000">
                  <a:alpha val="40000"/>
                </a:srgbClr>
              </a:outerShdw>
            </a:effectLst>
          </p:spPr>
          <p:txBody>
            <a:bodyPr wrap="square" lIns="50800" tIns="50800" rIns="50800" bIns="50800"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336" name="Hey John, Build a Prosperous Circle . ABC brings a hassle-free investing experience for your family &amp; friends with 3 easy steps to start smart investing"/>
            <p:cNvSpPr txBox="1"/>
            <p:nvPr/>
          </p:nvSpPr>
          <p:spPr>
            <a:xfrm>
              <a:off x="90859" y="63500"/>
              <a:ext cx="4397638" cy="9998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640" tIns="40640" rIns="40640" bIns="40640" numCol="1" anchor="t">
              <a:spAutoFit/>
            </a:bodyPr>
            <a:lstStyle>
              <a:lvl1pPr>
                <a:lnSpc>
                  <a:spcPct val="120000"/>
                </a:lnSpc>
                <a:defRPr sz="1700">
                  <a:solidFill>
                    <a:srgbClr val="000000"/>
                  </a:solidFill>
                  <a:latin typeface="Roboto Condensed"/>
                  <a:ea typeface="Roboto Condensed"/>
                  <a:cs typeface="Roboto Condensed"/>
                  <a:sym typeface="Roboto Condensed"/>
                </a:defRPr>
              </a:lvl1pPr>
            </a:lstStyle>
            <a:p>
              <a:r>
                <a:rPr dirty="0"/>
                <a:t>Hey </a:t>
              </a:r>
              <a:r>
                <a:rPr lang="en-US" dirty="0"/>
                <a:t>Ravi</a:t>
              </a:r>
              <a:r>
                <a:rPr dirty="0"/>
                <a:t>, Build a Prosperous Circle . ABC brings a hassle-free investing experience for your family &amp; friends with 3 easy steps to start smart investing</a:t>
              </a:r>
            </a:p>
          </p:txBody>
        </p:sp>
      </p:grpSp>
      <p:grpSp>
        <p:nvGrpSpPr>
          <p:cNvPr id="340" name="Group"/>
          <p:cNvGrpSpPr/>
          <p:nvPr/>
        </p:nvGrpSpPr>
        <p:grpSpPr>
          <a:xfrm>
            <a:off x="10519084" y="7705327"/>
            <a:ext cx="4345078" cy="1137582"/>
            <a:chOff x="0" y="0"/>
            <a:chExt cx="4345077" cy="1137580"/>
          </a:xfrm>
        </p:grpSpPr>
        <p:sp>
          <p:nvSpPr>
            <p:cNvPr id="338" name="Shape"/>
            <p:cNvSpPr/>
            <p:nvPr/>
          </p:nvSpPr>
          <p:spPr>
            <a:xfrm rot="10800000">
              <a:off x="0" y="-1"/>
              <a:ext cx="4345078" cy="1137581"/>
            </a:xfrm>
            <a:custGeom>
              <a:avLst/>
              <a:gdLst/>
              <a:ahLst/>
              <a:cxnLst>
                <a:cxn ang="0">
                  <a:pos x="wd2" y="hd2"/>
                </a:cxn>
                <a:cxn ang="5400000">
                  <a:pos x="wd2" y="hd2"/>
                </a:cxn>
                <a:cxn ang="10800000">
                  <a:pos x="wd2" y="hd2"/>
                </a:cxn>
                <a:cxn ang="16200000">
                  <a:pos x="wd2" y="hd2"/>
                </a:cxn>
              </a:cxnLst>
              <a:rect l="0" t="0" r="r" b="b"/>
              <a:pathLst>
                <a:path w="21600" h="21600" extrusionOk="0">
                  <a:moveTo>
                    <a:pt x="698" y="0"/>
                  </a:moveTo>
                  <a:lnTo>
                    <a:pt x="20902" y="0"/>
                  </a:lnTo>
                  <a:cubicBezTo>
                    <a:pt x="21002" y="0"/>
                    <a:pt x="21078" y="0"/>
                    <a:pt x="21142" y="25"/>
                  </a:cubicBezTo>
                  <a:cubicBezTo>
                    <a:pt x="21206" y="50"/>
                    <a:pt x="21258" y="101"/>
                    <a:pt x="21312" y="201"/>
                  </a:cubicBezTo>
                  <a:cubicBezTo>
                    <a:pt x="21371" y="327"/>
                    <a:pt x="21423" y="524"/>
                    <a:pt x="21467" y="783"/>
                  </a:cubicBezTo>
                  <a:cubicBezTo>
                    <a:pt x="21511" y="1041"/>
                    <a:pt x="21544" y="1348"/>
                    <a:pt x="21566" y="1695"/>
                  </a:cubicBezTo>
                  <a:cubicBezTo>
                    <a:pt x="21583" y="2012"/>
                    <a:pt x="21591" y="2320"/>
                    <a:pt x="21596" y="2698"/>
                  </a:cubicBezTo>
                  <a:cubicBezTo>
                    <a:pt x="21600" y="3076"/>
                    <a:pt x="21600" y="3524"/>
                    <a:pt x="21600" y="4122"/>
                  </a:cubicBezTo>
                  <a:lnTo>
                    <a:pt x="21600" y="17496"/>
                  </a:lnTo>
                  <a:cubicBezTo>
                    <a:pt x="21600" y="18085"/>
                    <a:pt x="21600" y="18528"/>
                    <a:pt x="21596" y="18904"/>
                  </a:cubicBezTo>
                  <a:cubicBezTo>
                    <a:pt x="21591" y="19280"/>
                    <a:pt x="21583" y="19588"/>
                    <a:pt x="21566" y="19905"/>
                  </a:cubicBezTo>
                  <a:cubicBezTo>
                    <a:pt x="21544" y="20252"/>
                    <a:pt x="21511" y="20559"/>
                    <a:pt x="21467" y="20817"/>
                  </a:cubicBezTo>
                  <a:cubicBezTo>
                    <a:pt x="21423" y="21076"/>
                    <a:pt x="21371" y="21273"/>
                    <a:pt x="21312" y="21399"/>
                  </a:cubicBezTo>
                  <a:cubicBezTo>
                    <a:pt x="21258" y="21499"/>
                    <a:pt x="21206" y="21550"/>
                    <a:pt x="21141" y="21575"/>
                  </a:cubicBezTo>
                  <a:cubicBezTo>
                    <a:pt x="21077" y="21600"/>
                    <a:pt x="21001" y="21600"/>
                    <a:pt x="20899" y="21600"/>
                  </a:cubicBezTo>
                  <a:lnTo>
                    <a:pt x="698" y="21600"/>
                  </a:lnTo>
                  <a:cubicBezTo>
                    <a:pt x="598" y="21600"/>
                    <a:pt x="522" y="21600"/>
                    <a:pt x="458" y="21575"/>
                  </a:cubicBezTo>
                  <a:cubicBezTo>
                    <a:pt x="394" y="21550"/>
                    <a:pt x="342" y="21499"/>
                    <a:pt x="288" y="21399"/>
                  </a:cubicBezTo>
                  <a:cubicBezTo>
                    <a:pt x="229" y="21273"/>
                    <a:pt x="177" y="21076"/>
                    <a:pt x="133" y="20817"/>
                  </a:cubicBezTo>
                  <a:cubicBezTo>
                    <a:pt x="89" y="20559"/>
                    <a:pt x="56" y="20252"/>
                    <a:pt x="34" y="19905"/>
                  </a:cubicBezTo>
                  <a:cubicBezTo>
                    <a:pt x="17" y="19588"/>
                    <a:pt x="9" y="19280"/>
                    <a:pt x="4" y="18902"/>
                  </a:cubicBezTo>
                  <a:cubicBezTo>
                    <a:pt x="0" y="18524"/>
                    <a:pt x="0" y="18076"/>
                    <a:pt x="0" y="17478"/>
                  </a:cubicBezTo>
                  <a:lnTo>
                    <a:pt x="0" y="4104"/>
                  </a:lnTo>
                  <a:cubicBezTo>
                    <a:pt x="0" y="3515"/>
                    <a:pt x="0" y="3072"/>
                    <a:pt x="4" y="2696"/>
                  </a:cubicBezTo>
                  <a:cubicBezTo>
                    <a:pt x="9" y="2320"/>
                    <a:pt x="17" y="2012"/>
                    <a:pt x="34" y="1695"/>
                  </a:cubicBezTo>
                  <a:cubicBezTo>
                    <a:pt x="56" y="1348"/>
                    <a:pt x="89" y="1041"/>
                    <a:pt x="133" y="783"/>
                  </a:cubicBezTo>
                  <a:cubicBezTo>
                    <a:pt x="177" y="524"/>
                    <a:pt x="229" y="327"/>
                    <a:pt x="288" y="201"/>
                  </a:cubicBezTo>
                  <a:cubicBezTo>
                    <a:pt x="342" y="101"/>
                    <a:pt x="394" y="50"/>
                    <a:pt x="459" y="25"/>
                  </a:cubicBezTo>
                  <a:cubicBezTo>
                    <a:pt x="523" y="0"/>
                    <a:pt x="599" y="0"/>
                    <a:pt x="701" y="0"/>
                  </a:cubicBezTo>
                  <a:lnTo>
                    <a:pt x="698" y="0"/>
                  </a:lnTo>
                  <a:close/>
                </a:path>
              </a:pathLst>
            </a:custGeom>
            <a:solidFill>
              <a:srgbClr val="EDF6FC"/>
            </a:solidFill>
            <a:ln w="12700" cap="flat">
              <a:noFill/>
              <a:miter lim="400000"/>
            </a:ln>
            <a:effectLst>
              <a:outerShdw blurRad="25400" dir="5400000" rotWithShape="0">
                <a:srgbClr val="000000">
                  <a:alpha val="40000"/>
                </a:srgbClr>
              </a:outerShdw>
            </a:effectLst>
          </p:spPr>
          <p:txBody>
            <a:bodyPr wrap="square" lIns="50800" tIns="50800" rIns="50800" bIns="50800"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339" name="Practice Trading with our Online Trade Simulator and choose the Low-Risk High Reward Trading Method"/>
            <p:cNvSpPr txBox="1"/>
            <p:nvPr/>
          </p:nvSpPr>
          <p:spPr>
            <a:xfrm>
              <a:off x="56349" y="83649"/>
              <a:ext cx="4249776" cy="9448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640" tIns="40640" rIns="40640" bIns="40640" numCol="1" anchor="t">
              <a:spAutoFit/>
            </a:bodyPr>
            <a:lstStyle>
              <a:lvl1pPr>
                <a:lnSpc>
                  <a:spcPct val="120000"/>
                </a:lnSpc>
                <a:defRPr sz="1700">
                  <a:solidFill>
                    <a:srgbClr val="000000"/>
                  </a:solidFill>
                  <a:latin typeface="Roboto Condensed"/>
                  <a:ea typeface="Roboto Condensed"/>
                  <a:cs typeface="Roboto Condensed"/>
                  <a:sym typeface="Roboto Condensed"/>
                </a:defRPr>
              </a:lvl1pPr>
            </a:lstStyle>
            <a:p>
              <a:r>
                <a:t>Practice Trading with our Online Trade Simulator and choose the Low-Risk High Reward Trading Method</a:t>
              </a:r>
            </a:p>
          </p:txBody>
        </p:sp>
      </p:grpSp>
      <p:grpSp>
        <p:nvGrpSpPr>
          <p:cNvPr id="343" name="Group"/>
          <p:cNvGrpSpPr/>
          <p:nvPr/>
        </p:nvGrpSpPr>
        <p:grpSpPr>
          <a:xfrm>
            <a:off x="10519084" y="6351088"/>
            <a:ext cx="4589001" cy="1098842"/>
            <a:chOff x="0" y="0"/>
            <a:chExt cx="4589000" cy="1098840"/>
          </a:xfrm>
        </p:grpSpPr>
        <p:sp>
          <p:nvSpPr>
            <p:cNvPr id="341" name="Shape"/>
            <p:cNvSpPr/>
            <p:nvPr/>
          </p:nvSpPr>
          <p:spPr>
            <a:xfrm rot="10800000">
              <a:off x="0" y="0"/>
              <a:ext cx="4589001" cy="1098841"/>
            </a:xfrm>
            <a:custGeom>
              <a:avLst/>
              <a:gdLst/>
              <a:ahLst/>
              <a:cxnLst>
                <a:cxn ang="0">
                  <a:pos x="wd2" y="hd2"/>
                </a:cxn>
                <a:cxn ang="5400000">
                  <a:pos x="wd2" y="hd2"/>
                </a:cxn>
                <a:cxn ang="10800000">
                  <a:pos x="wd2" y="hd2"/>
                </a:cxn>
                <a:cxn ang="16200000">
                  <a:pos x="wd2" y="hd2"/>
                </a:cxn>
              </a:cxnLst>
              <a:rect l="0" t="0" r="r" b="b"/>
              <a:pathLst>
                <a:path w="21600" h="21600" extrusionOk="0">
                  <a:moveTo>
                    <a:pt x="698" y="0"/>
                  </a:moveTo>
                  <a:lnTo>
                    <a:pt x="20902" y="0"/>
                  </a:lnTo>
                  <a:cubicBezTo>
                    <a:pt x="21002" y="0"/>
                    <a:pt x="21078" y="0"/>
                    <a:pt x="21142" y="25"/>
                  </a:cubicBezTo>
                  <a:cubicBezTo>
                    <a:pt x="21206" y="50"/>
                    <a:pt x="21258" y="101"/>
                    <a:pt x="21312" y="201"/>
                  </a:cubicBezTo>
                  <a:cubicBezTo>
                    <a:pt x="21371" y="327"/>
                    <a:pt x="21423" y="524"/>
                    <a:pt x="21467" y="783"/>
                  </a:cubicBezTo>
                  <a:cubicBezTo>
                    <a:pt x="21511" y="1041"/>
                    <a:pt x="21544" y="1348"/>
                    <a:pt x="21566" y="1695"/>
                  </a:cubicBezTo>
                  <a:cubicBezTo>
                    <a:pt x="21583" y="2012"/>
                    <a:pt x="21591" y="2320"/>
                    <a:pt x="21596" y="2698"/>
                  </a:cubicBezTo>
                  <a:cubicBezTo>
                    <a:pt x="21600" y="3076"/>
                    <a:pt x="21600" y="3524"/>
                    <a:pt x="21600" y="4122"/>
                  </a:cubicBezTo>
                  <a:lnTo>
                    <a:pt x="21600" y="17496"/>
                  </a:lnTo>
                  <a:cubicBezTo>
                    <a:pt x="21600" y="18085"/>
                    <a:pt x="21600" y="18528"/>
                    <a:pt x="21596" y="18904"/>
                  </a:cubicBezTo>
                  <a:cubicBezTo>
                    <a:pt x="21591" y="19280"/>
                    <a:pt x="21583" y="19588"/>
                    <a:pt x="21566" y="19905"/>
                  </a:cubicBezTo>
                  <a:cubicBezTo>
                    <a:pt x="21544" y="20252"/>
                    <a:pt x="21511" y="20559"/>
                    <a:pt x="21467" y="20817"/>
                  </a:cubicBezTo>
                  <a:cubicBezTo>
                    <a:pt x="21423" y="21076"/>
                    <a:pt x="21371" y="21273"/>
                    <a:pt x="21312" y="21399"/>
                  </a:cubicBezTo>
                  <a:cubicBezTo>
                    <a:pt x="21258" y="21499"/>
                    <a:pt x="21206" y="21550"/>
                    <a:pt x="21141" y="21575"/>
                  </a:cubicBezTo>
                  <a:cubicBezTo>
                    <a:pt x="21077" y="21600"/>
                    <a:pt x="21001" y="21600"/>
                    <a:pt x="20899" y="21600"/>
                  </a:cubicBezTo>
                  <a:lnTo>
                    <a:pt x="698" y="21600"/>
                  </a:lnTo>
                  <a:cubicBezTo>
                    <a:pt x="598" y="21600"/>
                    <a:pt x="522" y="21600"/>
                    <a:pt x="458" y="21575"/>
                  </a:cubicBezTo>
                  <a:cubicBezTo>
                    <a:pt x="394" y="21550"/>
                    <a:pt x="342" y="21499"/>
                    <a:pt x="288" y="21399"/>
                  </a:cubicBezTo>
                  <a:cubicBezTo>
                    <a:pt x="229" y="21273"/>
                    <a:pt x="177" y="21076"/>
                    <a:pt x="133" y="20817"/>
                  </a:cubicBezTo>
                  <a:cubicBezTo>
                    <a:pt x="89" y="20559"/>
                    <a:pt x="56" y="20252"/>
                    <a:pt x="34" y="19905"/>
                  </a:cubicBezTo>
                  <a:cubicBezTo>
                    <a:pt x="17" y="19588"/>
                    <a:pt x="9" y="19280"/>
                    <a:pt x="4" y="18902"/>
                  </a:cubicBezTo>
                  <a:cubicBezTo>
                    <a:pt x="0" y="18524"/>
                    <a:pt x="0" y="18076"/>
                    <a:pt x="0" y="17478"/>
                  </a:cubicBezTo>
                  <a:lnTo>
                    <a:pt x="0" y="4104"/>
                  </a:lnTo>
                  <a:cubicBezTo>
                    <a:pt x="0" y="3515"/>
                    <a:pt x="0" y="3072"/>
                    <a:pt x="4" y="2696"/>
                  </a:cubicBezTo>
                  <a:cubicBezTo>
                    <a:pt x="9" y="2320"/>
                    <a:pt x="17" y="2012"/>
                    <a:pt x="34" y="1695"/>
                  </a:cubicBezTo>
                  <a:cubicBezTo>
                    <a:pt x="56" y="1348"/>
                    <a:pt x="89" y="1041"/>
                    <a:pt x="133" y="783"/>
                  </a:cubicBezTo>
                  <a:cubicBezTo>
                    <a:pt x="177" y="524"/>
                    <a:pt x="229" y="327"/>
                    <a:pt x="288" y="201"/>
                  </a:cubicBezTo>
                  <a:cubicBezTo>
                    <a:pt x="342" y="101"/>
                    <a:pt x="394" y="50"/>
                    <a:pt x="459" y="25"/>
                  </a:cubicBezTo>
                  <a:cubicBezTo>
                    <a:pt x="523" y="0"/>
                    <a:pt x="599" y="0"/>
                    <a:pt x="701" y="0"/>
                  </a:cubicBezTo>
                  <a:lnTo>
                    <a:pt x="698" y="0"/>
                  </a:lnTo>
                  <a:close/>
                </a:path>
              </a:pathLst>
            </a:custGeom>
            <a:solidFill>
              <a:srgbClr val="EDF6FC"/>
            </a:solidFill>
            <a:ln w="12700" cap="flat">
              <a:noFill/>
              <a:miter lim="400000"/>
            </a:ln>
            <a:effectLst>
              <a:outerShdw blurRad="25400" dir="5400000" rotWithShape="0">
                <a:srgbClr val="000000">
                  <a:alpha val="40000"/>
                </a:srgbClr>
              </a:outerShdw>
            </a:effectLst>
          </p:spPr>
          <p:txBody>
            <a:bodyPr wrap="square" lIns="50800" tIns="50800" rIns="50800" bIns="50800"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342" name="Congratulations! You can open a free demat account with flat 20% brokerage discount and start trading in 1 hour"/>
            <p:cNvSpPr txBox="1"/>
            <p:nvPr/>
          </p:nvSpPr>
          <p:spPr>
            <a:xfrm>
              <a:off x="95681" y="82973"/>
              <a:ext cx="4397639" cy="9313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6" tIns="33866" rIns="33866" bIns="33866" numCol="1" anchor="ctr">
              <a:spAutoFit/>
            </a:bodyPr>
            <a:lstStyle>
              <a:lvl1pPr>
                <a:lnSpc>
                  <a:spcPct val="120000"/>
                </a:lnSpc>
                <a:defRPr sz="1700">
                  <a:solidFill>
                    <a:srgbClr val="000000"/>
                  </a:solidFill>
                  <a:latin typeface="Roboto Condensed"/>
                  <a:ea typeface="Roboto Condensed"/>
                  <a:cs typeface="Roboto Condensed"/>
                  <a:sym typeface="Roboto Condensed"/>
                </a:defRPr>
              </a:lvl1pPr>
            </a:lstStyle>
            <a:p>
              <a:r>
                <a:t>Congratulations! You can open a free demat account with flat 20% brokerage discount and start trading in 1 hour</a:t>
              </a:r>
            </a:p>
          </p:txBody>
        </p:sp>
      </p:grpSp>
      <p:pic>
        <p:nvPicPr>
          <p:cNvPr id="344" name="Asset 1@2x.png" descr="Asset 1@2x.png"/>
          <p:cNvPicPr>
            <a:picLocks noChangeAspect="1"/>
          </p:cNvPicPr>
          <p:nvPr/>
        </p:nvPicPr>
        <p:blipFill>
          <a:blip r:embed="rId3">
            <a:extLst/>
          </a:blip>
          <a:srcRect/>
          <a:stretch>
            <a:fillRect/>
          </a:stretch>
        </p:blipFill>
        <p:spPr>
          <a:xfrm>
            <a:off x="725082" y="4361125"/>
            <a:ext cx="8258243" cy="4015342"/>
          </a:xfrm>
          <a:prstGeom prst="rect">
            <a:avLst/>
          </a:prstGeom>
          <a:ln w="12700">
            <a:miter lim="400000"/>
          </a:ln>
        </p:spPr>
      </p:pic>
      <p:sp>
        <p:nvSpPr>
          <p:cNvPr id="345" name="What we do for our Online Trading Clients?"/>
          <p:cNvSpPr txBox="1"/>
          <p:nvPr/>
        </p:nvSpPr>
        <p:spPr>
          <a:xfrm>
            <a:off x="671642" y="244687"/>
            <a:ext cx="6743061" cy="415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rPr dirty="0"/>
              <a:t>What we do for our Online Trading</a:t>
            </a:r>
            <a:r>
              <a:rPr lang="en-US" dirty="0"/>
              <a:t> &amp; Investment</a:t>
            </a:r>
            <a:r>
              <a:rPr dirty="0"/>
              <a:t> Clients?</a:t>
            </a:r>
          </a:p>
        </p:txBody>
      </p:sp>
      <p:sp>
        <p:nvSpPr>
          <p:cNvPr id="346" name="Address Funnel Drop-offs"/>
          <p:cNvSpPr txBox="1"/>
          <p:nvPr/>
        </p:nvSpPr>
        <p:spPr>
          <a:xfrm>
            <a:off x="671399" y="980819"/>
            <a:ext cx="2215041"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1600" b="1">
                <a:solidFill>
                  <a:srgbClr val="FFFFFF"/>
                </a:solidFill>
                <a:latin typeface="Roboto Condensed"/>
                <a:ea typeface="Roboto Condensed"/>
                <a:cs typeface="Roboto Condensed"/>
                <a:sym typeface="Roboto Condensed"/>
              </a:defRPr>
            </a:lvl1pPr>
          </a:lstStyle>
          <a:p>
            <a:r>
              <a:t>Address Funnel Drop-offs</a:t>
            </a:r>
          </a:p>
        </p:txBody>
      </p:sp>
      <p:sp>
        <p:nvSpPr>
          <p:cNvPr id="347" name="Increase Repeat Orders"/>
          <p:cNvSpPr txBox="1"/>
          <p:nvPr/>
        </p:nvSpPr>
        <p:spPr>
          <a:xfrm>
            <a:off x="3475567" y="997753"/>
            <a:ext cx="2143984"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a:defRPr sz="1600">
                <a:solidFill>
                  <a:srgbClr val="DCDEE0"/>
                </a:solidFill>
                <a:latin typeface="Roboto Condensed"/>
                <a:ea typeface="Roboto Condensed"/>
                <a:cs typeface="Roboto Condensed"/>
                <a:sym typeface="Roboto Condensed"/>
              </a:defRPr>
            </a:lvl1pPr>
          </a:lstStyle>
          <a:p>
            <a:r>
              <a:t>Increase Lead Conversion</a:t>
            </a:r>
          </a:p>
        </p:txBody>
      </p:sp>
      <p:pic>
        <p:nvPicPr>
          <p:cNvPr id="348" name="Image" descr="Image"/>
          <p:cNvPicPr>
            <a:picLocks noChangeAspect="1"/>
          </p:cNvPicPr>
          <p:nvPr/>
        </p:nvPicPr>
        <p:blipFill>
          <a:blip r:embed="rId4">
            <a:alphaModFix amt="50000"/>
            <a:extLst/>
          </a:blip>
          <a:stretch>
            <a:fillRect/>
          </a:stretch>
        </p:blipFill>
        <p:spPr>
          <a:xfrm>
            <a:off x="3063944" y="1084006"/>
            <a:ext cx="73027" cy="136527"/>
          </a:xfrm>
          <a:prstGeom prst="rect">
            <a:avLst/>
          </a:prstGeom>
          <a:ln w="12700">
            <a:miter lim="400000"/>
          </a:ln>
        </p:spPr>
      </p:pic>
      <p:sp>
        <p:nvSpPr>
          <p:cNvPr id="349" name="Real Time Communication"/>
          <p:cNvSpPr txBox="1"/>
          <p:nvPr/>
        </p:nvSpPr>
        <p:spPr>
          <a:xfrm>
            <a:off x="6218219" y="997753"/>
            <a:ext cx="4230952"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a:defRPr sz="1600">
                <a:solidFill>
                  <a:srgbClr val="DCDEE0"/>
                </a:solidFill>
                <a:latin typeface="Roboto Condensed"/>
                <a:ea typeface="Roboto Condensed"/>
                <a:cs typeface="Roboto Condensed"/>
                <a:sym typeface="Roboto Condensed"/>
              </a:defRPr>
            </a:lvl1pPr>
          </a:lstStyle>
          <a:p>
            <a:r>
              <a:t>Track user activity and personalise communication</a:t>
            </a:r>
          </a:p>
        </p:txBody>
      </p:sp>
      <p:pic>
        <p:nvPicPr>
          <p:cNvPr id="350" name="Image" descr="Image"/>
          <p:cNvPicPr>
            <a:picLocks noChangeAspect="1"/>
          </p:cNvPicPr>
          <p:nvPr/>
        </p:nvPicPr>
        <p:blipFill>
          <a:blip r:embed="rId4">
            <a:alphaModFix amt="50000"/>
            <a:extLst/>
          </a:blip>
          <a:stretch>
            <a:fillRect/>
          </a:stretch>
        </p:blipFill>
        <p:spPr>
          <a:xfrm>
            <a:off x="5924055" y="1084006"/>
            <a:ext cx="73027" cy="136527"/>
          </a:xfrm>
          <a:prstGeom prst="rect">
            <a:avLst/>
          </a:prstGeom>
          <a:ln w="12700">
            <a:miter lim="400000"/>
          </a:ln>
        </p:spPr>
      </p:pic>
      <p:grpSp>
        <p:nvGrpSpPr>
          <p:cNvPr id="353" name="Group"/>
          <p:cNvGrpSpPr/>
          <p:nvPr/>
        </p:nvGrpSpPr>
        <p:grpSpPr>
          <a:xfrm>
            <a:off x="9265429" y="6610210"/>
            <a:ext cx="1016547" cy="322581"/>
            <a:chOff x="0" y="0"/>
            <a:chExt cx="1016545" cy="322579"/>
          </a:xfrm>
        </p:grpSpPr>
        <p:sp>
          <p:nvSpPr>
            <p:cNvPr id="351" name="Line"/>
            <p:cNvSpPr/>
            <p:nvPr/>
          </p:nvSpPr>
          <p:spPr>
            <a:xfrm>
              <a:off x="0" y="308834"/>
              <a:ext cx="1016546" cy="1"/>
            </a:xfrm>
            <a:prstGeom prst="line">
              <a:avLst/>
            </a:prstGeom>
            <a:noFill/>
            <a:ln w="12700" cap="flat">
              <a:solidFill>
                <a:srgbClr val="85888D"/>
              </a:solidFill>
              <a:prstDash val="solid"/>
              <a:miter lim="400000"/>
              <a:tailEnd type="triangle" w="med" len="med"/>
            </a:ln>
            <a:effectLst/>
          </p:spPr>
          <p:txBody>
            <a:bodyPr wrap="square" lIns="50800" tIns="50800" rIns="50800" bIns="50800" numCol="1" anchor="ctr">
              <a:noAutofit/>
            </a:bodyPr>
            <a:lstStyle/>
            <a:p>
              <a:pPr algn="ctr">
                <a:lnSpc>
                  <a:spcPct val="100000"/>
                </a:lnSpc>
                <a:defRPr sz="2400">
                  <a:solidFill>
                    <a:srgbClr val="000000"/>
                  </a:solidFill>
                  <a:latin typeface="Helvetica Light"/>
                  <a:ea typeface="Helvetica Light"/>
                  <a:cs typeface="Helvetica Light"/>
                  <a:sym typeface="Helvetica Light"/>
                </a:defRPr>
              </a:pPr>
              <a:endParaRPr/>
            </a:p>
          </p:txBody>
        </p:sp>
        <p:sp>
          <p:nvSpPr>
            <p:cNvPr id="352" name="Bounce"/>
            <p:cNvSpPr txBox="1"/>
            <p:nvPr/>
          </p:nvSpPr>
          <p:spPr>
            <a:xfrm>
              <a:off x="162089" y="0"/>
              <a:ext cx="692369" cy="3225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40" tIns="40640" rIns="40640" bIns="40640" numCol="1" anchor="t">
              <a:spAutoFit/>
            </a:bodyPr>
            <a:lstStyle>
              <a:lvl1pPr>
                <a:lnSpc>
                  <a:spcPct val="130000"/>
                </a:lnSpc>
                <a:defRPr sz="1600">
                  <a:solidFill>
                    <a:srgbClr val="53585F"/>
                  </a:solidFill>
                  <a:latin typeface="Roboto Condensed"/>
                  <a:ea typeface="Roboto Condensed"/>
                  <a:cs typeface="Roboto Condensed"/>
                  <a:sym typeface="Roboto Condensed"/>
                </a:defRPr>
              </a:lvl1pPr>
            </a:lstStyle>
            <a:p>
              <a:r>
                <a:t>Bounce</a:t>
              </a:r>
            </a:p>
          </p:txBody>
        </p:sp>
      </p:grpSp>
      <p:grpSp>
        <p:nvGrpSpPr>
          <p:cNvPr id="356" name="Group"/>
          <p:cNvGrpSpPr/>
          <p:nvPr/>
        </p:nvGrpSpPr>
        <p:grpSpPr>
          <a:xfrm>
            <a:off x="9265429" y="7981810"/>
            <a:ext cx="1016547" cy="322581"/>
            <a:chOff x="0" y="0"/>
            <a:chExt cx="1016545" cy="322579"/>
          </a:xfrm>
        </p:grpSpPr>
        <p:sp>
          <p:nvSpPr>
            <p:cNvPr id="354" name="Line"/>
            <p:cNvSpPr/>
            <p:nvPr/>
          </p:nvSpPr>
          <p:spPr>
            <a:xfrm>
              <a:off x="0" y="308834"/>
              <a:ext cx="1016546" cy="1"/>
            </a:xfrm>
            <a:prstGeom prst="line">
              <a:avLst/>
            </a:prstGeom>
            <a:noFill/>
            <a:ln w="12700" cap="flat">
              <a:solidFill>
                <a:srgbClr val="85888D"/>
              </a:solidFill>
              <a:prstDash val="solid"/>
              <a:miter lim="400000"/>
              <a:tailEnd type="triangle" w="med" len="med"/>
            </a:ln>
            <a:effectLst/>
          </p:spPr>
          <p:txBody>
            <a:bodyPr wrap="square" lIns="50800" tIns="50800" rIns="50800" bIns="50800" numCol="1" anchor="ctr">
              <a:noAutofit/>
            </a:bodyPr>
            <a:lstStyle/>
            <a:p>
              <a:pPr algn="ctr">
                <a:lnSpc>
                  <a:spcPct val="100000"/>
                </a:lnSpc>
                <a:defRPr sz="2400">
                  <a:solidFill>
                    <a:srgbClr val="000000"/>
                  </a:solidFill>
                  <a:latin typeface="Helvetica Light"/>
                  <a:ea typeface="Helvetica Light"/>
                  <a:cs typeface="Helvetica Light"/>
                  <a:sym typeface="Helvetica Light"/>
                </a:defRPr>
              </a:pPr>
              <a:endParaRPr/>
            </a:p>
          </p:txBody>
        </p:sp>
        <p:sp>
          <p:nvSpPr>
            <p:cNvPr id="355" name="Bounce"/>
            <p:cNvSpPr txBox="1"/>
            <p:nvPr/>
          </p:nvSpPr>
          <p:spPr>
            <a:xfrm>
              <a:off x="162089" y="0"/>
              <a:ext cx="692369" cy="3225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40" tIns="40640" rIns="40640" bIns="40640" numCol="1" anchor="t">
              <a:spAutoFit/>
            </a:bodyPr>
            <a:lstStyle>
              <a:lvl1pPr>
                <a:lnSpc>
                  <a:spcPct val="130000"/>
                </a:lnSpc>
                <a:defRPr sz="1600">
                  <a:solidFill>
                    <a:srgbClr val="53585F"/>
                  </a:solidFill>
                  <a:latin typeface="Roboto Condensed"/>
                  <a:ea typeface="Roboto Condensed"/>
                  <a:cs typeface="Roboto Condensed"/>
                  <a:sym typeface="Roboto Condensed"/>
                </a:defRPr>
              </a:lvl1pPr>
            </a:lstStyle>
            <a:p>
              <a:r>
                <a:t>Bounce</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lnSpc>
                <a:spcPct val="150000"/>
              </a:lnSpc>
              <a:defRPr>
                <a:solidFill>
                  <a:srgbClr val="53585F"/>
                </a:solidFill>
              </a:defRPr>
            </a:lvl1pPr>
          </a:lstStyle>
          <a:p>
            <a:fld id="{86CB4B4D-7CA3-9044-876B-883B54F8677D}" type="slidenum">
              <a:t>14</a:t>
            </a:fld>
            <a:endParaRPr/>
          </a:p>
        </p:txBody>
      </p:sp>
      <p:sp>
        <p:nvSpPr>
          <p:cNvPr id="359" name="Once the customer has made their first purchase, the next intention should be to get them to either make a purchase of a higher value or make frequent purchases. With WebEngage you can run lifecycle campaigns that help improve 1st to 2nd order, 2nd to 3rd order and so on."/>
          <p:cNvSpPr txBox="1"/>
          <p:nvPr/>
        </p:nvSpPr>
        <p:spPr>
          <a:xfrm>
            <a:off x="636153" y="2462420"/>
            <a:ext cx="11182232" cy="1445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1500"/>
              </a:spcBef>
              <a:defRPr sz="1900">
                <a:solidFill>
                  <a:srgbClr val="53585F"/>
                </a:solidFill>
                <a:latin typeface="Roboto Condensed"/>
                <a:ea typeface="Roboto Condensed"/>
                <a:cs typeface="Roboto Condensed"/>
                <a:sym typeface="Roboto Condensed"/>
              </a:defRPr>
            </a:pPr>
            <a:r>
              <a:t>Once the customer has made their account opening, the next intention should be to get them to make a transaction, provide  news, price and information and eventually make frequent transactions. With WebEngage you can run lifecycle campaigns that help improve 1st to 2nd transactions, 2nd to 3rd transaction and so on. Read more about our new Cohorts feature </a:t>
            </a:r>
            <a:r>
              <a:rPr u="sng">
                <a:solidFill>
                  <a:srgbClr val="0000FF"/>
                </a:solidFill>
                <a:uFill>
                  <a:solidFill>
                    <a:srgbClr val="0000FF"/>
                  </a:solidFill>
                </a:uFill>
                <a:hlinkClick r:id="rId2"/>
              </a:rPr>
              <a:t>here</a:t>
            </a:r>
          </a:p>
        </p:txBody>
      </p:sp>
      <p:sp>
        <p:nvSpPr>
          <p:cNvPr id="360" name="Improve Repeat Order Rate"/>
          <p:cNvSpPr txBox="1"/>
          <p:nvPr/>
        </p:nvSpPr>
        <p:spPr>
          <a:xfrm>
            <a:off x="636267" y="1857355"/>
            <a:ext cx="4699066"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p>
            <a:pPr>
              <a:lnSpc>
                <a:spcPct val="120000"/>
              </a:lnSpc>
              <a:spcBef>
                <a:spcPts val="2000"/>
              </a:spcBef>
              <a:defRPr sz="2800">
                <a:solidFill>
                  <a:srgbClr val="53585F"/>
                </a:solidFill>
                <a:latin typeface="Roboto Condensed"/>
                <a:ea typeface="Roboto Condensed"/>
                <a:cs typeface="Roboto Condensed"/>
                <a:sym typeface="Roboto Condensed"/>
              </a:defRPr>
            </a:pPr>
            <a:r>
              <a:t>Improve Repeat Transaction Rate</a:t>
            </a:r>
          </a:p>
        </p:txBody>
      </p:sp>
      <p:sp>
        <p:nvSpPr>
          <p:cNvPr id="361" name="What we do for our Online Trading Clients?"/>
          <p:cNvSpPr txBox="1"/>
          <p:nvPr/>
        </p:nvSpPr>
        <p:spPr>
          <a:xfrm>
            <a:off x="671642" y="244687"/>
            <a:ext cx="6743061" cy="415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p>
            <a:pPr defTabSz="587022">
              <a:lnSpc>
                <a:spcPct val="100000"/>
              </a:lnSpc>
              <a:spcBef>
                <a:spcPts val="4100"/>
              </a:spcBef>
              <a:defRPr sz="2300" b="1">
                <a:solidFill>
                  <a:srgbClr val="FFFFFF"/>
                </a:solidFill>
                <a:latin typeface="Roboto Condensed"/>
                <a:ea typeface="Roboto Condensed"/>
                <a:cs typeface="Roboto Condensed"/>
                <a:sym typeface="Roboto Condensed"/>
              </a:defRPr>
            </a:pPr>
            <a:r>
              <a:rPr dirty="0"/>
              <a:t>What we do for our Online Trading </a:t>
            </a:r>
            <a:r>
              <a:rPr lang="en-US" dirty="0"/>
              <a:t>&amp; Investment </a:t>
            </a:r>
            <a:r>
              <a:rPr dirty="0"/>
              <a:t>Clients?</a:t>
            </a:r>
          </a:p>
        </p:txBody>
      </p:sp>
      <p:grpSp>
        <p:nvGrpSpPr>
          <p:cNvPr id="366" name="Group"/>
          <p:cNvGrpSpPr/>
          <p:nvPr/>
        </p:nvGrpSpPr>
        <p:grpSpPr>
          <a:xfrm>
            <a:off x="674253" y="4000952"/>
            <a:ext cx="9217939" cy="5752647"/>
            <a:chOff x="0" y="0"/>
            <a:chExt cx="9217938" cy="6288914"/>
          </a:xfrm>
        </p:grpSpPr>
        <p:pic>
          <p:nvPicPr>
            <p:cNvPr id="362" name="otacohort.gif" descr="otacohort.gif"/>
            <p:cNvPicPr>
              <a:picLocks/>
            </p:cNvPicPr>
            <p:nvPr/>
          </p:nvPicPr>
          <p:blipFill>
            <a:blip r:embed="rId3">
              <a:extLst/>
            </a:blip>
            <a:stretch>
              <a:fillRect/>
            </a:stretch>
          </p:blipFill>
          <p:spPr>
            <a:xfrm>
              <a:off x="3950" y="363608"/>
              <a:ext cx="9212282" cy="4740139"/>
            </a:xfrm>
            <a:prstGeom prst="rect">
              <a:avLst/>
            </a:prstGeom>
            <a:ln w="12700" cap="flat">
              <a:noFill/>
              <a:miter lim="400000"/>
            </a:ln>
            <a:effectLst/>
          </p:spPr>
        </p:pic>
        <p:sp>
          <p:nvSpPr>
            <p:cNvPr id="363" name="Rectangle"/>
            <p:cNvSpPr/>
            <p:nvPr/>
          </p:nvSpPr>
          <p:spPr>
            <a:xfrm>
              <a:off x="0" y="4858293"/>
              <a:ext cx="1156087" cy="1270002"/>
            </a:xfrm>
            <a:prstGeom prst="rect">
              <a:avLst/>
            </a:prstGeom>
            <a:solidFill>
              <a:srgbClr val="3E414E"/>
            </a:solidFill>
            <a:ln w="12700" cap="flat">
              <a:noFill/>
              <a:miter lim="400000"/>
            </a:ln>
            <a:effectLst/>
          </p:spPr>
          <p:txBody>
            <a:bodyPr wrap="square" lIns="33865" tIns="33865" rIns="33865" bIns="33865"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pic>
          <p:nvPicPr>
            <p:cNvPr id="364" name="Image" descr="Image"/>
            <p:cNvPicPr>
              <a:picLocks noChangeAspect="1"/>
            </p:cNvPicPr>
            <p:nvPr/>
          </p:nvPicPr>
          <p:blipFill>
            <a:blip r:embed="rId4">
              <a:alphaModFix amt="19555"/>
              <a:extLst/>
            </a:blip>
            <a:stretch>
              <a:fillRect/>
            </a:stretch>
          </p:blipFill>
          <p:spPr>
            <a:xfrm>
              <a:off x="2420" y="0"/>
              <a:ext cx="9215519" cy="6288915"/>
            </a:xfrm>
            <a:prstGeom prst="rect">
              <a:avLst/>
            </a:prstGeom>
            <a:ln w="12700" cap="flat">
              <a:noFill/>
              <a:miter lim="400000"/>
            </a:ln>
            <a:effectLst>
              <a:outerShdw blurRad="165100" dist="16651" dir="5400000" rotWithShape="0">
                <a:srgbClr val="000000">
                  <a:alpha val="12540"/>
                </a:srgbClr>
              </a:outerShdw>
            </a:effectLst>
          </p:spPr>
        </p:pic>
        <p:pic>
          <p:nvPicPr>
            <p:cNvPr id="365" name="cohorts screenshot.png" descr="cohorts screenshot.png"/>
            <p:cNvPicPr>
              <a:picLocks noChangeAspect="1"/>
            </p:cNvPicPr>
            <p:nvPr/>
          </p:nvPicPr>
          <p:blipFill>
            <a:blip r:embed="rId5">
              <a:extLst/>
            </a:blip>
            <a:srcRect l="611" r="9947"/>
            <a:stretch>
              <a:fillRect/>
            </a:stretch>
          </p:blipFill>
          <p:spPr>
            <a:xfrm>
              <a:off x="1150764" y="361777"/>
              <a:ext cx="8054463" cy="5540066"/>
            </a:xfrm>
            <a:prstGeom prst="rect">
              <a:avLst/>
            </a:prstGeom>
            <a:ln w="12700" cap="flat">
              <a:noFill/>
              <a:miter lim="400000"/>
            </a:ln>
            <a:effectLst/>
          </p:spPr>
        </p:pic>
      </p:grpSp>
      <p:sp>
        <p:nvSpPr>
          <p:cNvPr id="367" name="Address Funnel Drop-offs"/>
          <p:cNvSpPr txBox="1"/>
          <p:nvPr/>
        </p:nvSpPr>
        <p:spPr>
          <a:xfrm>
            <a:off x="671399" y="980819"/>
            <a:ext cx="2215041"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Address Funnel Drop-offs</a:t>
            </a:r>
          </a:p>
        </p:txBody>
      </p:sp>
      <p:sp>
        <p:nvSpPr>
          <p:cNvPr id="368" name="Increase Repeat Orders"/>
          <p:cNvSpPr txBox="1"/>
          <p:nvPr/>
        </p:nvSpPr>
        <p:spPr>
          <a:xfrm>
            <a:off x="3475567" y="997753"/>
            <a:ext cx="2177421"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a:defRPr sz="1600" b="1">
                <a:solidFill>
                  <a:srgbClr val="FFFFFF"/>
                </a:solidFill>
                <a:latin typeface="Roboto Condensed"/>
                <a:ea typeface="Roboto Condensed"/>
                <a:cs typeface="Roboto Condensed"/>
                <a:sym typeface="Roboto Condensed"/>
              </a:defRPr>
            </a:lvl1pPr>
          </a:lstStyle>
          <a:p>
            <a:r>
              <a:t>Increase Lead Conversion</a:t>
            </a:r>
          </a:p>
        </p:txBody>
      </p:sp>
      <p:pic>
        <p:nvPicPr>
          <p:cNvPr id="369" name="Image" descr="Image"/>
          <p:cNvPicPr>
            <a:picLocks noChangeAspect="1"/>
          </p:cNvPicPr>
          <p:nvPr/>
        </p:nvPicPr>
        <p:blipFill>
          <a:blip r:embed="rId6">
            <a:alphaModFix amt="50000"/>
            <a:extLst/>
          </a:blip>
          <a:stretch>
            <a:fillRect/>
          </a:stretch>
        </p:blipFill>
        <p:spPr>
          <a:xfrm>
            <a:off x="3063944" y="1084006"/>
            <a:ext cx="73027" cy="136527"/>
          </a:xfrm>
          <a:prstGeom prst="rect">
            <a:avLst/>
          </a:prstGeom>
          <a:ln w="12700">
            <a:miter lim="400000"/>
          </a:ln>
        </p:spPr>
      </p:pic>
      <p:sp>
        <p:nvSpPr>
          <p:cNvPr id="370" name="Real Time Communication"/>
          <p:cNvSpPr txBox="1"/>
          <p:nvPr/>
        </p:nvSpPr>
        <p:spPr>
          <a:xfrm>
            <a:off x="6218219" y="997753"/>
            <a:ext cx="4230952"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a:defRPr sz="1600">
                <a:solidFill>
                  <a:srgbClr val="DCDEE0"/>
                </a:solidFill>
                <a:latin typeface="Roboto Condensed"/>
                <a:ea typeface="Roboto Condensed"/>
                <a:cs typeface="Roboto Condensed"/>
                <a:sym typeface="Roboto Condensed"/>
              </a:defRPr>
            </a:lvl1pPr>
          </a:lstStyle>
          <a:p>
            <a:r>
              <a:t>Track user activity and personalise communication</a:t>
            </a:r>
          </a:p>
        </p:txBody>
      </p:sp>
      <p:pic>
        <p:nvPicPr>
          <p:cNvPr id="371" name="Image" descr="Image"/>
          <p:cNvPicPr>
            <a:picLocks noChangeAspect="1"/>
          </p:cNvPicPr>
          <p:nvPr/>
        </p:nvPicPr>
        <p:blipFill>
          <a:blip r:embed="rId6">
            <a:alphaModFix amt="50000"/>
            <a:extLst/>
          </a:blip>
          <a:stretch>
            <a:fillRect/>
          </a:stretch>
        </p:blipFill>
        <p:spPr>
          <a:xfrm>
            <a:off x="5924055" y="1084006"/>
            <a:ext cx="73027" cy="136527"/>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Hyper personalised Communication"/>
          <p:cNvSpPr txBox="1"/>
          <p:nvPr/>
        </p:nvSpPr>
        <p:spPr>
          <a:xfrm>
            <a:off x="12473454" y="6548261"/>
            <a:ext cx="2324195" cy="677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00000"/>
              </a:lnSpc>
              <a:defRPr sz="2100">
                <a:solidFill>
                  <a:srgbClr val="434EBE"/>
                </a:solidFill>
                <a:latin typeface="Roboto Condensed"/>
                <a:ea typeface="Roboto Condensed"/>
                <a:cs typeface="Roboto Condensed"/>
                <a:sym typeface="Roboto Condensed"/>
              </a:defRPr>
            </a:lvl1pPr>
          </a:lstStyle>
          <a:p>
            <a:r>
              <a:t>Hyper personalised Communication</a:t>
            </a:r>
          </a:p>
        </p:txBody>
      </p:sp>
      <p:sp>
        <p:nvSpPr>
          <p:cNvPr id="374" name="Create and send a highly targeted communication strategy which is deeply contextual and personalised."/>
          <p:cNvSpPr txBox="1"/>
          <p:nvPr/>
        </p:nvSpPr>
        <p:spPr>
          <a:xfrm>
            <a:off x="11596944" y="7549363"/>
            <a:ext cx="3974752" cy="1094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a:lnSpc>
                <a:spcPct val="120000"/>
              </a:lnSpc>
              <a:spcBef>
                <a:spcPts val="1500"/>
              </a:spcBef>
              <a:defRPr sz="1900">
                <a:solidFill>
                  <a:srgbClr val="53585F"/>
                </a:solidFill>
                <a:latin typeface="Roboto Condensed"/>
                <a:ea typeface="Roboto Condensed"/>
                <a:cs typeface="Roboto Condensed"/>
                <a:sym typeface="Roboto Condensed"/>
              </a:defRPr>
            </a:lvl1pPr>
          </a:lstStyle>
          <a:p>
            <a:r>
              <a:t>Create and send a highly targeted communication strategy which is deeply contextual and personalised.</a:t>
            </a:r>
          </a:p>
        </p:txBody>
      </p:sp>
      <p:sp>
        <p:nvSpPr>
          <p:cNvPr id="375" name="Line"/>
          <p:cNvSpPr/>
          <p:nvPr/>
        </p:nvSpPr>
        <p:spPr>
          <a:xfrm flipH="1">
            <a:off x="11303834" y="9920114"/>
            <a:ext cx="371285" cy="13550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rgbClr val="53585F"/>
            </a:solidFill>
            <a:custDash>
              <a:ds d="100000" sp="200000"/>
            </a:custDash>
            <a:miter lim="400000"/>
            <a:headEnd type="oval"/>
            <a:tailEnd type="oval"/>
          </a:ln>
        </p:spPr>
        <p:txBody>
          <a:bodyPr lIns="33865" tIns="33865" rIns="33865" bIns="33865" anchor="ct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sp>
        <p:nvSpPr>
          <p:cNvPr id="376" name="Identifying each unknown Visitor as an individual user"/>
          <p:cNvSpPr txBox="1"/>
          <p:nvPr/>
        </p:nvSpPr>
        <p:spPr>
          <a:xfrm>
            <a:off x="963684" y="6548261"/>
            <a:ext cx="3153790" cy="677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00000"/>
              </a:lnSpc>
              <a:defRPr sz="2100">
                <a:solidFill>
                  <a:srgbClr val="434EBE"/>
                </a:solidFill>
                <a:latin typeface="Roboto Condensed"/>
                <a:ea typeface="Roboto Condensed"/>
                <a:cs typeface="Roboto Condensed"/>
                <a:sym typeface="Roboto Condensed"/>
              </a:defRPr>
            </a:lvl1pPr>
          </a:lstStyle>
          <a:p>
            <a:r>
              <a:t>Identifying each unknown Visitor as an individual user  </a:t>
            </a:r>
          </a:p>
        </p:txBody>
      </p:sp>
      <p:sp>
        <p:nvSpPr>
          <p:cNvPr id="377" name="aCCURATe BEHAVIORAL mAPPING"/>
          <p:cNvSpPr txBox="1"/>
          <p:nvPr/>
        </p:nvSpPr>
        <p:spPr>
          <a:xfrm>
            <a:off x="6929515" y="6548261"/>
            <a:ext cx="2284835" cy="677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00000"/>
              </a:lnSpc>
              <a:defRPr sz="2100">
                <a:solidFill>
                  <a:srgbClr val="434EBE"/>
                </a:solidFill>
                <a:latin typeface="Roboto Condensed"/>
                <a:ea typeface="Roboto Condensed"/>
                <a:cs typeface="Roboto Condensed"/>
                <a:sym typeface="Roboto Condensed"/>
              </a:defRPr>
            </a:lvl1pPr>
          </a:lstStyle>
          <a:p>
            <a:r>
              <a:t>aCCURATe Behavioural Mapping</a:t>
            </a:r>
          </a:p>
        </p:txBody>
      </p:sp>
      <p:sp>
        <p:nvSpPr>
          <p:cNvPr id="378" name="Each user is assigned a unique identification (User ID), which is linked to the user’s online activity and other attributes"/>
          <p:cNvSpPr txBox="1"/>
          <p:nvPr/>
        </p:nvSpPr>
        <p:spPr>
          <a:xfrm>
            <a:off x="5908361" y="7549363"/>
            <a:ext cx="4182499" cy="1445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a:lnSpc>
                <a:spcPct val="120000"/>
              </a:lnSpc>
              <a:spcBef>
                <a:spcPts val="1500"/>
              </a:spcBef>
              <a:defRPr sz="1900">
                <a:solidFill>
                  <a:srgbClr val="53585F"/>
                </a:solidFill>
                <a:latin typeface="Roboto Condensed"/>
                <a:ea typeface="Roboto Condensed"/>
                <a:cs typeface="Roboto Condensed"/>
                <a:sym typeface="Roboto Condensed"/>
              </a:defRPr>
            </a:lvl1pPr>
          </a:lstStyle>
          <a:p>
            <a:r>
              <a:t>Each user is assigned a unique identification (User ID), which is linked to the user’s online activity and other attributes</a:t>
            </a:r>
          </a:p>
        </p:txBody>
      </p:sp>
      <p:sp>
        <p:nvSpPr>
          <p:cNvPr id="379" name="Line"/>
          <p:cNvSpPr/>
          <p:nvPr/>
        </p:nvSpPr>
        <p:spPr>
          <a:xfrm flipH="1">
            <a:off x="7752532" y="-1393124"/>
            <a:ext cx="12701" cy="7629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501"/>
                </a:lnTo>
              </a:path>
            </a:pathLst>
          </a:custGeom>
          <a:ln w="12700">
            <a:solidFill>
              <a:srgbClr val="53585F"/>
            </a:solidFill>
            <a:custDash>
              <a:ds d="100000" sp="200000"/>
            </a:custDash>
            <a:headEnd type="oval"/>
            <a:tailEnd type="oval"/>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380" name="Everything regarding that particular user gets attributed to a unique User ID"/>
          <p:cNvSpPr txBox="1"/>
          <p:nvPr/>
        </p:nvSpPr>
        <p:spPr>
          <a:xfrm>
            <a:off x="529987" y="7549363"/>
            <a:ext cx="3872290" cy="744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a:lnSpc>
                <a:spcPct val="120000"/>
              </a:lnSpc>
              <a:spcBef>
                <a:spcPts val="1500"/>
              </a:spcBef>
              <a:defRPr sz="1900">
                <a:solidFill>
                  <a:srgbClr val="53585F"/>
                </a:solidFill>
                <a:latin typeface="Roboto Condensed"/>
                <a:ea typeface="Roboto Condensed"/>
                <a:cs typeface="Roboto Condensed"/>
                <a:sym typeface="Roboto Condensed"/>
              </a:defRPr>
            </a:lvl1pPr>
          </a:lstStyle>
          <a:p>
            <a:r>
              <a:t>Everything regarding that particular user gets attributed to a unique User ID</a:t>
            </a:r>
          </a:p>
        </p:txBody>
      </p:sp>
      <p:sp>
        <p:nvSpPr>
          <p:cNvPr id="381" name="Line"/>
          <p:cNvSpPr/>
          <p:nvPr/>
        </p:nvSpPr>
        <p:spPr>
          <a:xfrm flipH="1">
            <a:off x="12692311" y="-1393124"/>
            <a:ext cx="12701" cy="7629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501"/>
                </a:lnTo>
              </a:path>
            </a:pathLst>
          </a:custGeom>
          <a:ln w="12700">
            <a:solidFill>
              <a:srgbClr val="53585F"/>
            </a:solidFill>
            <a:custDash>
              <a:ds d="100000" sp="200000"/>
            </a:custDash>
            <a:headEnd type="oval"/>
            <a:tailEnd type="oval"/>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382" name="Line"/>
          <p:cNvSpPr/>
          <p:nvPr/>
        </p:nvSpPr>
        <p:spPr>
          <a:xfrm flipV="1">
            <a:off x="5155317" y="4719252"/>
            <a:ext cx="3" cy="4335353"/>
          </a:xfrm>
          <a:prstGeom prst="line">
            <a:avLst/>
          </a:prstGeom>
          <a:ln>
            <a:solidFill>
              <a:srgbClr val="DCDEE0"/>
            </a:solidFill>
            <a:miter lim="400000"/>
          </a:ln>
        </p:spPr>
        <p:txBody>
          <a:bodyPr lIns="45718" tIns="45718" rIns="45718" bIns="45718"/>
          <a:lstStyle/>
          <a:p>
            <a:pPr>
              <a:defRPr>
                <a:solidFill>
                  <a:srgbClr val="FFFFFF"/>
                </a:solidFill>
              </a:defRPr>
            </a:pPr>
            <a:endParaRPr/>
          </a:p>
        </p:txBody>
      </p:sp>
      <p:pic>
        <p:nvPicPr>
          <p:cNvPr id="383" name="Image" descr="Image"/>
          <p:cNvPicPr>
            <a:picLocks noChangeAspect="1"/>
          </p:cNvPicPr>
          <p:nvPr/>
        </p:nvPicPr>
        <p:blipFill>
          <a:blip r:embed="rId2">
            <a:extLst/>
          </a:blip>
          <a:stretch>
            <a:fillRect/>
          </a:stretch>
        </p:blipFill>
        <p:spPr>
          <a:xfrm>
            <a:off x="1794979" y="4860188"/>
            <a:ext cx="1491200" cy="1423960"/>
          </a:xfrm>
          <a:prstGeom prst="rect">
            <a:avLst/>
          </a:prstGeom>
          <a:ln w="12700">
            <a:miter lim="400000"/>
          </a:ln>
        </p:spPr>
      </p:pic>
      <p:pic>
        <p:nvPicPr>
          <p:cNvPr id="384" name="Image" descr="Image"/>
          <p:cNvPicPr>
            <a:picLocks noChangeAspect="1"/>
          </p:cNvPicPr>
          <p:nvPr/>
        </p:nvPicPr>
        <p:blipFill>
          <a:blip r:embed="rId3">
            <a:extLst/>
          </a:blip>
          <a:stretch>
            <a:fillRect/>
          </a:stretch>
        </p:blipFill>
        <p:spPr>
          <a:xfrm>
            <a:off x="7327561" y="4763872"/>
            <a:ext cx="1488743" cy="1520276"/>
          </a:xfrm>
          <a:prstGeom prst="rect">
            <a:avLst/>
          </a:prstGeom>
          <a:ln w="12700">
            <a:miter lim="400000"/>
          </a:ln>
        </p:spPr>
      </p:pic>
      <p:sp>
        <p:nvSpPr>
          <p:cNvPr id="385" name="Line"/>
          <p:cNvSpPr/>
          <p:nvPr/>
        </p:nvSpPr>
        <p:spPr>
          <a:xfrm flipV="1">
            <a:off x="10843901" y="4719252"/>
            <a:ext cx="2" cy="4335353"/>
          </a:xfrm>
          <a:prstGeom prst="line">
            <a:avLst/>
          </a:prstGeom>
          <a:ln>
            <a:solidFill>
              <a:srgbClr val="DCDEE0"/>
            </a:solidFill>
            <a:miter lim="400000"/>
          </a:ln>
        </p:spPr>
        <p:txBody>
          <a:bodyPr lIns="45718" tIns="45718" rIns="45718" bIns="45718"/>
          <a:lstStyle/>
          <a:p>
            <a:pPr>
              <a:defRPr>
                <a:solidFill>
                  <a:srgbClr val="FFFFFF"/>
                </a:solidFill>
              </a:defRPr>
            </a:pPr>
            <a:endParaRPr/>
          </a:p>
        </p:txBody>
      </p:sp>
      <p:pic>
        <p:nvPicPr>
          <p:cNvPr id="386" name="Image" descr="Image"/>
          <p:cNvPicPr>
            <a:picLocks noChangeAspect="1"/>
          </p:cNvPicPr>
          <p:nvPr/>
        </p:nvPicPr>
        <p:blipFill>
          <a:blip r:embed="rId4">
            <a:extLst/>
          </a:blip>
          <a:stretch>
            <a:fillRect/>
          </a:stretch>
        </p:blipFill>
        <p:spPr>
          <a:xfrm>
            <a:off x="13050496" y="5336511"/>
            <a:ext cx="1170110" cy="947637"/>
          </a:xfrm>
          <a:prstGeom prst="rect">
            <a:avLst/>
          </a:prstGeom>
          <a:ln w="12700">
            <a:miter lim="400000"/>
          </a:ln>
        </p:spPr>
      </p:pic>
      <p:sp>
        <p:nvSpPr>
          <p:cNvPr id="387" name="What we do for our Online Trading Clients?"/>
          <p:cNvSpPr txBox="1"/>
          <p:nvPr/>
        </p:nvSpPr>
        <p:spPr>
          <a:xfrm>
            <a:off x="671642" y="244687"/>
            <a:ext cx="6743061" cy="415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p>
            <a:pPr defTabSz="587022">
              <a:lnSpc>
                <a:spcPct val="100000"/>
              </a:lnSpc>
              <a:spcBef>
                <a:spcPts val="4100"/>
              </a:spcBef>
              <a:defRPr sz="2300" b="1">
                <a:solidFill>
                  <a:srgbClr val="FFFFFF"/>
                </a:solidFill>
                <a:latin typeface="Roboto Condensed"/>
                <a:ea typeface="Roboto Condensed"/>
                <a:cs typeface="Roboto Condensed"/>
                <a:sym typeface="Roboto Condensed"/>
              </a:defRPr>
            </a:pPr>
            <a:r>
              <a:rPr dirty="0"/>
              <a:t>What we do for our Online Trading</a:t>
            </a:r>
            <a:r>
              <a:rPr lang="en-US" dirty="0"/>
              <a:t> &amp; Investment</a:t>
            </a:r>
            <a:r>
              <a:rPr dirty="0"/>
              <a:t> Clients?</a:t>
            </a:r>
          </a:p>
        </p:txBody>
      </p:sp>
      <p:sp>
        <p:nvSpPr>
          <p:cNvPr id="388" name="Once the customer has made their first purchase, the next intention should be to get them to either make a purchase of a higher value or make frequent purchases. With WebEngage you can run lifecycle campaigns that help improve 1st to 2nd order, 2nd to 3rd order and so on."/>
          <p:cNvSpPr txBox="1"/>
          <p:nvPr/>
        </p:nvSpPr>
        <p:spPr>
          <a:xfrm>
            <a:off x="636153" y="2462420"/>
            <a:ext cx="10512430" cy="1445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1500"/>
              </a:spcBef>
              <a:defRPr sz="1900">
                <a:solidFill>
                  <a:srgbClr val="53585F"/>
                </a:solidFill>
                <a:latin typeface="Roboto Condensed"/>
                <a:ea typeface="Roboto Condensed"/>
                <a:cs typeface="Roboto Condensed"/>
                <a:sym typeface="Roboto Condensed"/>
              </a:defRPr>
            </a:pPr>
            <a:r>
              <a:t>One more important part of customer journey is sending relevant and personalised communication to the users. With WebEngage we help you abstract everything regarding that particular user behaviour which gets attributed to a unique User ID, and all online activity gets mapped to it directly which helps to send different communication for different reminders at the same time</a:t>
            </a:r>
          </a:p>
        </p:txBody>
      </p:sp>
      <p:sp>
        <p:nvSpPr>
          <p:cNvPr id="389" name="Improve Repeat Order Rate"/>
          <p:cNvSpPr txBox="1"/>
          <p:nvPr/>
        </p:nvSpPr>
        <p:spPr>
          <a:xfrm>
            <a:off x="636267" y="1857355"/>
            <a:ext cx="10285007"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p>
            <a:pPr>
              <a:lnSpc>
                <a:spcPct val="120000"/>
              </a:lnSpc>
              <a:spcBef>
                <a:spcPts val="2000"/>
              </a:spcBef>
              <a:defRPr sz="2800">
                <a:solidFill>
                  <a:srgbClr val="53585F"/>
                </a:solidFill>
                <a:latin typeface="Roboto Condensed"/>
                <a:ea typeface="Roboto Condensed"/>
                <a:cs typeface="Roboto Condensed"/>
                <a:sym typeface="Roboto Condensed"/>
              </a:defRPr>
            </a:pPr>
            <a:r>
              <a:t>Creating personalised campaigns for users who browse or Trade Online</a:t>
            </a:r>
          </a:p>
        </p:txBody>
      </p:sp>
      <p:sp>
        <p:nvSpPr>
          <p:cNvPr id="390" name="Address Funnel Drop-offs"/>
          <p:cNvSpPr txBox="1"/>
          <p:nvPr/>
        </p:nvSpPr>
        <p:spPr>
          <a:xfrm>
            <a:off x="671399" y="980819"/>
            <a:ext cx="2215041"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Address Funnel Drop-offs</a:t>
            </a:r>
          </a:p>
        </p:txBody>
      </p:sp>
      <p:sp>
        <p:nvSpPr>
          <p:cNvPr id="391" name="Increase Repeat Orders"/>
          <p:cNvSpPr txBox="1"/>
          <p:nvPr/>
        </p:nvSpPr>
        <p:spPr>
          <a:xfrm>
            <a:off x="3475567" y="997753"/>
            <a:ext cx="2143984"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Increase Lead Conversion</a:t>
            </a:r>
          </a:p>
        </p:txBody>
      </p:sp>
      <p:pic>
        <p:nvPicPr>
          <p:cNvPr id="392" name="Image" descr="Image"/>
          <p:cNvPicPr>
            <a:picLocks noChangeAspect="1"/>
          </p:cNvPicPr>
          <p:nvPr/>
        </p:nvPicPr>
        <p:blipFill>
          <a:blip r:embed="rId5">
            <a:alphaModFix amt="50000"/>
            <a:extLst/>
          </a:blip>
          <a:stretch>
            <a:fillRect/>
          </a:stretch>
        </p:blipFill>
        <p:spPr>
          <a:xfrm>
            <a:off x="3063944" y="1084006"/>
            <a:ext cx="73027" cy="136527"/>
          </a:xfrm>
          <a:prstGeom prst="rect">
            <a:avLst/>
          </a:prstGeom>
          <a:ln w="12700">
            <a:miter lim="400000"/>
          </a:ln>
        </p:spPr>
      </p:pic>
      <p:sp>
        <p:nvSpPr>
          <p:cNvPr id="393" name="Real Time Communication"/>
          <p:cNvSpPr txBox="1"/>
          <p:nvPr/>
        </p:nvSpPr>
        <p:spPr>
          <a:xfrm>
            <a:off x="6218219" y="997753"/>
            <a:ext cx="4316776"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a:defRPr sz="1600" b="1">
                <a:solidFill>
                  <a:srgbClr val="FFFFFF"/>
                </a:solidFill>
                <a:latin typeface="Roboto Condensed"/>
                <a:ea typeface="Roboto Condensed"/>
                <a:cs typeface="Roboto Condensed"/>
                <a:sym typeface="Roboto Condensed"/>
              </a:defRPr>
            </a:lvl1pPr>
          </a:lstStyle>
          <a:p>
            <a:r>
              <a:t>Track user activity and personalise communication</a:t>
            </a:r>
          </a:p>
        </p:txBody>
      </p:sp>
      <p:pic>
        <p:nvPicPr>
          <p:cNvPr id="394" name="Image" descr="Image"/>
          <p:cNvPicPr>
            <a:picLocks noChangeAspect="1"/>
          </p:cNvPicPr>
          <p:nvPr/>
        </p:nvPicPr>
        <p:blipFill>
          <a:blip r:embed="rId5">
            <a:alphaModFix amt="50000"/>
            <a:extLst/>
          </a:blip>
          <a:stretch>
            <a:fillRect/>
          </a:stretch>
        </p:blipFill>
        <p:spPr>
          <a:xfrm>
            <a:off x="5924055" y="1084006"/>
            <a:ext cx="73027" cy="13652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ine Trading Lead Engagement"/>
          <p:cNvSpPr txBox="1"/>
          <p:nvPr/>
        </p:nvSpPr>
        <p:spPr>
          <a:xfrm>
            <a:off x="2462353" y="4523370"/>
            <a:ext cx="12088246" cy="7068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nSpc>
                <a:spcPct val="110000"/>
              </a:lnSpc>
              <a:defRPr sz="3800" b="1">
                <a:solidFill>
                  <a:srgbClr val="FFFFFF"/>
                </a:solidFill>
                <a:latin typeface="Roboto Condensed"/>
                <a:ea typeface="Roboto Condensed"/>
                <a:cs typeface="Roboto Condensed"/>
                <a:sym typeface="Roboto Condensed"/>
              </a:defRPr>
            </a:lvl1pPr>
          </a:lstStyle>
          <a:p>
            <a:r>
              <a:rPr dirty="0"/>
              <a:t>Online Trading</a:t>
            </a:r>
            <a:r>
              <a:rPr lang="en-US" dirty="0"/>
              <a:t> &amp; Investment</a:t>
            </a:r>
            <a:r>
              <a:rPr dirty="0"/>
              <a:t> Lead Engagement for New Users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lide Number"/>
          <p:cNvSpPr txBox="1">
            <a:spLocks noGrp="1"/>
          </p:cNvSpPr>
          <p:nvPr>
            <p:ph type="sldNum" sz="quarter" idx="4294967295"/>
          </p:nvPr>
        </p:nvSpPr>
        <p:spPr>
          <a:xfrm>
            <a:off x="15480910" y="9186999"/>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17</a:t>
            </a:fld>
            <a:endParaRPr/>
          </a:p>
        </p:txBody>
      </p:sp>
      <p:pic>
        <p:nvPicPr>
          <p:cNvPr id="399" name="Image" descr="Image"/>
          <p:cNvPicPr>
            <a:picLocks noChangeAspect="1"/>
          </p:cNvPicPr>
          <p:nvPr/>
        </p:nvPicPr>
        <p:blipFill>
          <a:blip r:embed="rId2">
            <a:alphaModFix amt="49696"/>
            <a:extLst/>
          </a:blip>
          <a:stretch>
            <a:fillRect/>
          </a:stretch>
        </p:blipFill>
        <p:spPr>
          <a:xfrm>
            <a:off x="2579070" y="278724"/>
            <a:ext cx="81784" cy="150866"/>
          </a:xfrm>
          <a:prstGeom prst="rect">
            <a:avLst/>
          </a:prstGeom>
          <a:ln w="12700">
            <a:miter lim="400000"/>
          </a:ln>
        </p:spPr>
      </p:pic>
      <p:sp>
        <p:nvSpPr>
          <p:cNvPr id="400" name="New Investors/ Traders Trade Lifecycle"/>
          <p:cNvSpPr txBox="1"/>
          <p:nvPr/>
        </p:nvSpPr>
        <p:spPr>
          <a:xfrm>
            <a:off x="671642" y="250506"/>
            <a:ext cx="4624362"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New Investors/ Traders Trade Lifecycle</a:t>
            </a:r>
          </a:p>
        </p:txBody>
      </p:sp>
      <p:sp>
        <p:nvSpPr>
          <p:cNvPr id="401" name="*Drop offs can occur at any stage between Awareness to Decision"/>
          <p:cNvSpPr txBox="1"/>
          <p:nvPr/>
        </p:nvSpPr>
        <p:spPr>
          <a:xfrm>
            <a:off x="4755239" y="6643373"/>
            <a:ext cx="6755127" cy="372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nSpc>
                <a:spcPct val="100000"/>
              </a:lnSpc>
              <a:defRPr sz="2000">
                <a:solidFill>
                  <a:srgbClr val="53585F"/>
                </a:solidFill>
                <a:latin typeface="Roboto Condensed Light"/>
                <a:ea typeface="Roboto Condensed Light"/>
                <a:cs typeface="Roboto Condensed Light"/>
                <a:sym typeface="Roboto Condensed Light"/>
              </a:defRPr>
            </a:lvl1pPr>
          </a:lstStyle>
          <a:p>
            <a:r>
              <a:t>*Drop offs can occur at any stage between Awareness to Decision</a:t>
            </a:r>
          </a:p>
        </p:txBody>
      </p:sp>
      <p:sp>
        <p:nvSpPr>
          <p:cNvPr id="402" name="Line"/>
          <p:cNvSpPr/>
          <p:nvPr/>
        </p:nvSpPr>
        <p:spPr>
          <a:xfrm rot="10800000" flipH="1">
            <a:off x="1811604" y="5344105"/>
            <a:ext cx="12722126" cy="689937"/>
          </a:xfrm>
          <a:custGeom>
            <a:avLst/>
            <a:gdLst/>
            <a:ahLst/>
            <a:cxnLst>
              <a:cxn ang="0">
                <a:pos x="wd2" y="hd2"/>
              </a:cxn>
              <a:cxn ang="5400000">
                <a:pos x="wd2" y="hd2"/>
              </a:cxn>
              <a:cxn ang="10800000">
                <a:pos x="wd2" y="hd2"/>
              </a:cxn>
              <a:cxn ang="16200000">
                <a:pos x="wd2" y="hd2"/>
              </a:cxn>
            </a:cxnLst>
            <a:rect l="0" t="0" r="r" b="b"/>
            <a:pathLst>
              <a:path w="21600" h="21600" extrusionOk="0">
                <a:moveTo>
                  <a:pt x="0" y="20429"/>
                </a:moveTo>
                <a:lnTo>
                  <a:pt x="0" y="0"/>
                </a:lnTo>
                <a:lnTo>
                  <a:pt x="21600" y="0"/>
                </a:lnTo>
                <a:lnTo>
                  <a:pt x="21600" y="21600"/>
                </a:lnTo>
              </a:path>
            </a:pathLst>
          </a:custGeom>
          <a:ln w="12700">
            <a:solidFill>
              <a:srgbClr val="53585F">
                <a:alpha val="60000"/>
              </a:srgbClr>
            </a:solidFill>
            <a:prstDash val="sysDot"/>
            <a:miter lim="400000"/>
            <a:headEnd type="triangle"/>
            <a:tailEnd type="triangle"/>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403" name="Line"/>
          <p:cNvSpPr/>
          <p:nvPr/>
        </p:nvSpPr>
        <p:spPr>
          <a:xfrm flipV="1">
            <a:off x="8062278" y="6033521"/>
            <a:ext cx="2" cy="515362"/>
          </a:xfrm>
          <a:prstGeom prst="line">
            <a:avLst/>
          </a:prstGeom>
          <a:ln w="12700">
            <a:solidFill>
              <a:srgbClr val="53585F">
                <a:alpha val="60000"/>
              </a:srgbClr>
            </a:solidFill>
            <a:prstDash val="sysDot"/>
            <a:miter lim="400000"/>
            <a:headEnd type="triangle"/>
          </a:ln>
        </p:spPr>
        <p:txBody>
          <a:bodyPr lIns="45718" tIns="45718" rIns="45718" bIns="45718"/>
          <a:lstStyle/>
          <a:p>
            <a:pPr>
              <a:defRPr>
                <a:solidFill>
                  <a:srgbClr val="FFFFFF"/>
                </a:solidFill>
              </a:defRPr>
            </a:pPr>
            <a:endParaRPr/>
          </a:p>
        </p:txBody>
      </p:sp>
      <p:sp>
        <p:nvSpPr>
          <p:cNvPr id="404" name="Line"/>
          <p:cNvSpPr/>
          <p:nvPr/>
        </p:nvSpPr>
        <p:spPr>
          <a:xfrm rot="5400000">
            <a:off x="3001917" y="3715535"/>
            <a:ext cx="199748" cy="100044"/>
          </a:xfrm>
          <a:custGeom>
            <a:avLst/>
            <a:gdLst/>
            <a:ahLst/>
            <a:cxnLst>
              <a:cxn ang="0">
                <a:pos x="wd2" y="hd2"/>
              </a:cxn>
              <a:cxn ang="5400000">
                <a:pos x="wd2" y="hd2"/>
              </a:cxn>
              <a:cxn ang="10800000">
                <a:pos x="wd2" y="hd2"/>
              </a:cxn>
              <a:cxn ang="16200000">
                <a:pos x="wd2" y="hd2"/>
              </a:cxn>
            </a:cxnLst>
            <a:rect l="0" t="0" r="r" b="b"/>
            <a:pathLst>
              <a:path w="21600" h="21600" extrusionOk="0">
                <a:moveTo>
                  <a:pt x="0" y="21377"/>
                </a:moveTo>
                <a:lnTo>
                  <a:pt x="10052" y="0"/>
                </a:lnTo>
                <a:lnTo>
                  <a:pt x="21600" y="21600"/>
                </a:lnTo>
              </a:path>
            </a:pathLst>
          </a:custGeom>
          <a:ln w="12700">
            <a:solidFill>
              <a:srgbClr val="85888D"/>
            </a:solidFill>
            <a:miter lim="400000"/>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405" name="Consideration"/>
          <p:cNvSpPr txBox="1"/>
          <p:nvPr/>
        </p:nvSpPr>
        <p:spPr>
          <a:xfrm>
            <a:off x="952602" y="4844713"/>
            <a:ext cx="1778244" cy="359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00000"/>
              </a:lnSpc>
              <a:defRPr sz="1900" b="1">
                <a:solidFill>
                  <a:srgbClr val="53585F"/>
                </a:solidFill>
                <a:latin typeface="Roboto Condensed"/>
                <a:ea typeface="Roboto Condensed"/>
                <a:cs typeface="Roboto Condensed"/>
                <a:sym typeface="Roboto Condensed"/>
              </a:defRPr>
            </a:lvl1pPr>
          </a:lstStyle>
          <a:p>
            <a:r>
              <a:t>Consideration</a:t>
            </a:r>
          </a:p>
        </p:txBody>
      </p:sp>
      <p:grpSp>
        <p:nvGrpSpPr>
          <p:cNvPr id="409" name="Group">
            <a:hlinkClick r:id="rId3" action="ppaction://hlinksldjump"/>
          </p:cNvPr>
          <p:cNvGrpSpPr/>
          <p:nvPr/>
        </p:nvGrpSpPr>
        <p:grpSpPr>
          <a:xfrm>
            <a:off x="1082977" y="3004419"/>
            <a:ext cx="1517494" cy="1517495"/>
            <a:chOff x="0" y="0"/>
            <a:chExt cx="1517493" cy="1517493"/>
          </a:xfrm>
        </p:grpSpPr>
        <p:graphicFrame>
          <p:nvGraphicFramePr>
            <p:cNvPr id="406" name="2D Pie Chart"/>
            <p:cNvGraphicFramePr/>
            <p:nvPr/>
          </p:nvGraphicFramePr>
          <p:xfrm>
            <a:off x="0" y="0"/>
            <a:ext cx="1517494" cy="1517494"/>
          </p:xfrm>
          <a:graphic>
            <a:graphicData uri="http://schemas.openxmlformats.org/drawingml/2006/chart">
              <c:chart xmlns:c="http://schemas.openxmlformats.org/drawingml/2006/chart" xmlns:r="http://schemas.openxmlformats.org/officeDocument/2006/relationships" r:id="rId4"/>
            </a:graphicData>
          </a:graphic>
        </p:graphicFrame>
        <p:sp>
          <p:nvSpPr>
            <p:cNvPr id="407" name="Circle"/>
            <p:cNvSpPr/>
            <p:nvPr/>
          </p:nvSpPr>
          <p:spPr>
            <a:xfrm>
              <a:off x="118075" y="119995"/>
              <a:ext cx="1281345" cy="1281345"/>
            </a:xfrm>
            <a:prstGeom prst="ellipse">
              <a:avLst/>
            </a:prstGeom>
            <a:solidFill>
              <a:srgbClr val="FFFFFF"/>
            </a:solidFill>
            <a:ln w="12700" cap="flat">
              <a:noFill/>
              <a:miter lim="400000"/>
            </a:ln>
            <a:effectLst/>
          </p:spPr>
          <p:txBody>
            <a:bodyPr wrap="square" lIns="33865" tIns="33865" rIns="33865" bIns="33865" numCol="1" anchor="ctr">
              <a:noAutofit/>
            </a:bodyPr>
            <a:lstStyle/>
            <a:p>
              <a:pPr algn="ctr" defTabSz="825500">
                <a:lnSpc>
                  <a:spcPct val="100000"/>
                </a:lnSpc>
                <a:defRPr sz="3000">
                  <a:solidFill>
                    <a:srgbClr val="FFFFFF"/>
                  </a:solidFill>
                  <a:latin typeface="Helvetica Light"/>
                  <a:ea typeface="Helvetica Light"/>
                  <a:cs typeface="Helvetica Light"/>
                  <a:sym typeface="Helvetica Light"/>
                </a:defRPr>
              </a:pPr>
              <a:endParaRPr/>
            </a:p>
          </p:txBody>
        </p:sp>
        <p:pic>
          <p:nvPicPr>
            <p:cNvPr id="408" name="Image" descr="Image"/>
            <p:cNvPicPr>
              <a:picLocks noChangeAspect="1"/>
            </p:cNvPicPr>
            <p:nvPr/>
          </p:nvPicPr>
          <p:blipFill>
            <a:blip r:embed="rId5">
              <a:extLst/>
            </a:blip>
            <a:stretch>
              <a:fillRect/>
            </a:stretch>
          </p:blipFill>
          <p:spPr>
            <a:xfrm>
              <a:off x="398417" y="474751"/>
              <a:ext cx="723552" cy="574770"/>
            </a:xfrm>
            <a:prstGeom prst="rect">
              <a:avLst/>
            </a:prstGeom>
            <a:ln w="12700" cap="flat">
              <a:noFill/>
              <a:miter lim="400000"/>
            </a:ln>
            <a:effectLst/>
          </p:spPr>
        </p:pic>
      </p:grpSp>
      <p:sp>
        <p:nvSpPr>
          <p:cNvPr id="410" name="Evaluation"/>
          <p:cNvSpPr txBox="1"/>
          <p:nvPr/>
        </p:nvSpPr>
        <p:spPr>
          <a:xfrm>
            <a:off x="3713517" y="4844713"/>
            <a:ext cx="1337587" cy="359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00000"/>
              </a:lnSpc>
              <a:defRPr sz="1900" b="1">
                <a:solidFill>
                  <a:srgbClr val="53585F"/>
                </a:solidFill>
                <a:latin typeface="Roboto Condensed"/>
                <a:ea typeface="Roboto Condensed"/>
                <a:cs typeface="Roboto Condensed"/>
                <a:sym typeface="Roboto Condensed"/>
              </a:defRPr>
            </a:lvl1pPr>
          </a:lstStyle>
          <a:p>
            <a:r>
              <a:t>Evaluation</a:t>
            </a:r>
          </a:p>
        </p:txBody>
      </p:sp>
      <p:grpSp>
        <p:nvGrpSpPr>
          <p:cNvPr id="415" name="Group"/>
          <p:cNvGrpSpPr/>
          <p:nvPr/>
        </p:nvGrpSpPr>
        <p:grpSpPr>
          <a:xfrm>
            <a:off x="3623562" y="3004419"/>
            <a:ext cx="1517495" cy="1517495"/>
            <a:chOff x="0" y="0"/>
            <a:chExt cx="1517493" cy="1517493"/>
          </a:xfrm>
        </p:grpSpPr>
        <p:grpSp>
          <p:nvGrpSpPr>
            <p:cNvPr id="413" name="Group">
              <a:hlinkClick r:id="rId6" action="ppaction://hlinksldjump"/>
            </p:cNvPr>
            <p:cNvGrpSpPr/>
            <p:nvPr/>
          </p:nvGrpSpPr>
          <p:grpSpPr>
            <a:xfrm>
              <a:off x="0" y="0"/>
              <a:ext cx="1517494" cy="1517494"/>
              <a:chOff x="0" y="0"/>
              <a:chExt cx="1517493" cy="1517493"/>
            </a:xfrm>
          </p:grpSpPr>
          <p:graphicFrame>
            <p:nvGraphicFramePr>
              <p:cNvPr id="411" name="2D Pie Chart"/>
              <p:cNvGraphicFramePr/>
              <p:nvPr/>
            </p:nvGraphicFramePr>
            <p:xfrm>
              <a:off x="0" y="0"/>
              <a:ext cx="1517494" cy="1517494"/>
            </p:xfrm>
            <a:graphic>
              <a:graphicData uri="http://schemas.openxmlformats.org/drawingml/2006/chart">
                <c:chart xmlns:c="http://schemas.openxmlformats.org/drawingml/2006/chart" xmlns:r="http://schemas.openxmlformats.org/officeDocument/2006/relationships" r:id="rId7"/>
              </a:graphicData>
            </a:graphic>
          </p:graphicFrame>
          <p:sp>
            <p:nvSpPr>
              <p:cNvPr id="412" name="Circle"/>
              <p:cNvSpPr/>
              <p:nvPr/>
            </p:nvSpPr>
            <p:spPr>
              <a:xfrm>
                <a:off x="118075" y="119995"/>
                <a:ext cx="1281345" cy="1281345"/>
              </a:xfrm>
              <a:prstGeom prst="ellipse">
                <a:avLst/>
              </a:prstGeom>
              <a:solidFill>
                <a:srgbClr val="FFFFFF"/>
              </a:solidFill>
              <a:ln w="12700" cap="flat">
                <a:noFill/>
                <a:miter lim="400000"/>
              </a:ln>
              <a:effectLst/>
            </p:spPr>
            <p:txBody>
              <a:bodyPr wrap="square" lIns="33865" tIns="33865" rIns="33865" bIns="33865" numCol="1" anchor="ctr">
                <a:noAutofit/>
              </a:bodyPr>
              <a:lstStyle/>
              <a:p>
                <a:pPr algn="ctr" defTabSz="825500">
                  <a:lnSpc>
                    <a:spcPct val="100000"/>
                  </a:lnSpc>
                  <a:defRPr sz="3000">
                    <a:solidFill>
                      <a:srgbClr val="FFFFFF"/>
                    </a:solidFill>
                    <a:latin typeface="Helvetica Light"/>
                    <a:ea typeface="Helvetica Light"/>
                    <a:cs typeface="Helvetica Light"/>
                    <a:sym typeface="Helvetica Light"/>
                  </a:defRPr>
                </a:pPr>
                <a:endParaRPr/>
              </a:p>
            </p:txBody>
          </p:sp>
        </p:grpSp>
        <p:pic>
          <p:nvPicPr>
            <p:cNvPr id="414" name="Image" descr="Image"/>
            <p:cNvPicPr>
              <a:picLocks noChangeAspect="1"/>
            </p:cNvPicPr>
            <p:nvPr/>
          </p:nvPicPr>
          <p:blipFill>
            <a:blip r:embed="rId8">
              <a:extLst/>
            </a:blip>
            <a:stretch>
              <a:fillRect/>
            </a:stretch>
          </p:blipFill>
          <p:spPr>
            <a:xfrm>
              <a:off x="456152" y="458053"/>
              <a:ext cx="605189" cy="605229"/>
            </a:xfrm>
            <a:prstGeom prst="rect">
              <a:avLst/>
            </a:prstGeom>
            <a:ln w="12700" cap="flat">
              <a:noFill/>
              <a:miter lim="400000"/>
            </a:ln>
            <a:effectLst/>
          </p:spPr>
        </p:pic>
      </p:grpSp>
      <p:sp>
        <p:nvSpPr>
          <p:cNvPr id="416" name="Purchase"/>
          <p:cNvSpPr txBox="1"/>
          <p:nvPr/>
        </p:nvSpPr>
        <p:spPr>
          <a:xfrm>
            <a:off x="6154544" y="4844713"/>
            <a:ext cx="1536701" cy="651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00000"/>
              </a:lnSpc>
              <a:defRPr sz="1900" b="1">
                <a:solidFill>
                  <a:srgbClr val="53585F"/>
                </a:solidFill>
                <a:latin typeface="Roboto Condensed"/>
                <a:ea typeface="Roboto Condensed"/>
                <a:cs typeface="Roboto Condensed"/>
                <a:sym typeface="Roboto Condensed"/>
              </a:defRPr>
            </a:lvl1pPr>
          </a:lstStyle>
          <a:p>
            <a:r>
              <a:t>Fund Account Opening</a:t>
            </a:r>
          </a:p>
        </p:txBody>
      </p:sp>
      <p:grpSp>
        <p:nvGrpSpPr>
          <p:cNvPr id="420" name="Group">
            <a:hlinkClick r:id="rId9" action="ppaction://hlinksldjump"/>
          </p:cNvPr>
          <p:cNvGrpSpPr/>
          <p:nvPr/>
        </p:nvGrpSpPr>
        <p:grpSpPr>
          <a:xfrm>
            <a:off x="6164148" y="3004745"/>
            <a:ext cx="1517494" cy="1517494"/>
            <a:chOff x="0" y="0"/>
            <a:chExt cx="1517493" cy="1517493"/>
          </a:xfrm>
        </p:grpSpPr>
        <p:graphicFrame>
          <p:nvGraphicFramePr>
            <p:cNvPr id="417" name="2D Pie Chart"/>
            <p:cNvGraphicFramePr/>
            <p:nvPr/>
          </p:nvGraphicFramePr>
          <p:xfrm>
            <a:off x="0" y="0"/>
            <a:ext cx="1517494" cy="1517494"/>
          </p:xfrm>
          <a:graphic>
            <a:graphicData uri="http://schemas.openxmlformats.org/drawingml/2006/chart">
              <c:chart xmlns:c="http://schemas.openxmlformats.org/drawingml/2006/chart" xmlns:r="http://schemas.openxmlformats.org/officeDocument/2006/relationships" r:id="rId10"/>
            </a:graphicData>
          </a:graphic>
        </p:graphicFrame>
        <p:sp>
          <p:nvSpPr>
            <p:cNvPr id="418" name="Circle"/>
            <p:cNvSpPr/>
            <p:nvPr/>
          </p:nvSpPr>
          <p:spPr>
            <a:xfrm>
              <a:off x="118075" y="119995"/>
              <a:ext cx="1281345" cy="1281345"/>
            </a:xfrm>
            <a:prstGeom prst="ellipse">
              <a:avLst/>
            </a:prstGeom>
            <a:solidFill>
              <a:srgbClr val="FFFFFF"/>
            </a:solidFill>
            <a:ln w="12700" cap="flat">
              <a:noFill/>
              <a:miter lim="400000"/>
            </a:ln>
            <a:effectLst/>
          </p:spPr>
          <p:txBody>
            <a:bodyPr wrap="square" lIns="33865" tIns="33865" rIns="33865" bIns="33865" numCol="1" anchor="ctr">
              <a:noAutofit/>
            </a:bodyPr>
            <a:lstStyle/>
            <a:p>
              <a:pPr algn="ctr" defTabSz="825500">
                <a:lnSpc>
                  <a:spcPct val="100000"/>
                </a:lnSpc>
                <a:defRPr sz="3000">
                  <a:solidFill>
                    <a:srgbClr val="FFFFFF"/>
                  </a:solidFill>
                  <a:latin typeface="Helvetica Light"/>
                  <a:ea typeface="Helvetica Light"/>
                  <a:cs typeface="Helvetica Light"/>
                  <a:sym typeface="Helvetica Light"/>
                </a:defRPr>
              </a:pPr>
              <a:endParaRPr/>
            </a:p>
          </p:txBody>
        </p:sp>
        <p:pic>
          <p:nvPicPr>
            <p:cNvPr id="419" name="Image" descr="Image"/>
            <p:cNvPicPr>
              <a:picLocks noChangeAspect="1"/>
            </p:cNvPicPr>
            <p:nvPr/>
          </p:nvPicPr>
          <p:blipFill>
            <a:blip r:embed="rId11">
              <a:extLst/>
            </a:blip>
            <a:stretch>
              <a:fillRect/>
            </a:stretch>
          </p:blipFill>
          <p:spPr>
            <a:xfrm>
              <a:off x="367916" y="367189"/>
              <a:ext cx="803923" cy="771778"/>
            </a:xfrm>
            <a:prstGeom prst="rect">
              <a:avLst/>
            </a:prstGeom>
            <a:ln w="12700" cap="flat">
              <a:noFill/>
              <a:miter lim="400000"/>
            </a:ln>
            <a:effectLst/>
          </p:spPr>
        </p:pic>
      </p:grpSp>
      <p:sp>
        <p:nvSpPr>
          <p:cNvPr id="421" name="Experience"/>
          <p:cNvSpPr txBox="1"/>
          <p:nvPr/>
        </p:nvSpPr>
        <p:spPr>
          <a:xfrm>
            <a:off x="8606825" y="4844713"/>
            <a:ext cx="1713310" cy="651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00000"/>
              </a:lnSpc>
              <a:defRPr sz="1900" b="1">
                <a:solidFill>
                  <a:srgbClr val="53585F"/>
                </a:solidFill>
                <a:latin typeface="Roboto Condensed"/>
                <a:ea typeface="Roboto Condensed"/>
                <a:cs typeface="Roboto Condensed"/>
                <a:sym typeface="Roboto Condensed"/>
              </a:defRPr>
            </a:lvl1pPr>
          </a:lstStyle>
          <a:p>
            <a:r>
              <a:t>Experience &amp; Transactions</a:t>
            </a:r>
          </a:p>
        </p:txBody>
      </p:sp>
      <p:grpSp>
        <p:nvGrpSpPr>
          <p:cNvPr id="425" name="Group">
            <a:hlinkClick r:id="rId12" action="ppaction://hlinksldjump"/>
          </p:cNvPr>
          <p:cNvGrpSpPr/>
          <p:nvPr/>
        </p:nvGrpSpPr>
        <p:grpSpPr>
          <a:xfrm>
            <a:off x="8704733" y="3004744"/>
            <a:ext cx="1517494" cy="1517495"/>
            <a:chOff x="0" y="0"/>
            <a:chExt cx="1517493" cy="1517493"/>
          </a:xfrm>
        </p:grpSpPr>
        <p:graphicFrame>
          <p:nvGraphicFramePr>
            <p:cNvPr id="422" name="2D Pie Chart"/>
            <p:cNvGraphicFramePr/>
            <p:nvPr/>
          </p:nvGraphicFramePr>
          <p:xfrm>
            <a:off x="0" y="0"/>
            <a:ext cx="1517494" cy="1517494"/>
          </p:xfrm>
          <a:graphic>
            <a:graphicData uri="http://schemas.openxmlformats.org/drawingml/2006/chart">
              <c:chart xmlns:c="http://schemas.openxmlformats.org/drawingml/2006/chart" xmlns:r="http://schemas.openxmlformats.org/officeDocument/2006/relationships" r:id="rId13"/>
            </a:graphicData>
          </a:graphic>
        </p:graphicFrame>
        <p:sp>
          <p:nvSpPr>
            <p:cNvPr id="423" name="Circle"/>
            <p:cNvSpPr/>
            <p:nvPr/>
          </p:nvSpPr>
          <p:spPr>
            <a:xfrm>
              <a:off x="118075" y="119995"/>
              <a:ext cx="1281345" cy="1281345"/>
            </a:xfrm>
            <a:prstGeom prst="ellipse">
              <a:avLst/>
            </a:prstGeom>
            <a:solidFill>
              <a:srgbClr val="FFFFFF"/>
            </a:solidFill>
            <a:ln w="12700" cap="flat">
              <a:noFill/>
              <a:miter lim="400000"/>
            </a:ln>
            <a:effectLst/>
          </p:spPr>
          <p:txBody>
            <a:bodyPr wrap="square" lIns="33865" tIns="33865" rIns="33865" bIns="33865" numCol="1" anchor="ctr">
              <a:noAutofit/>
            </a:bodyPr>
            <a:lstStyle/>
            <a:p>
              <a:pPr algn="ctr" defTabSz="825500">
                <a:lnSpc>
                  <a:spcPct val="100000"/>
                </a:lnSpc>
                <a:defRPr sz="3000">
                  <a:solidFill>
                    <a:srgbClr val="FFFFFF"/>
                  </a:solidFill>
                  <a:latin typeface="Helvetica Light"/>
                  <a:ea typeface="Helvetica Light"/>
                  <a:cs typeface="Helvetica Light"/>
                  <a:sym typeface="Helvetica Light"/>
                </a:defRPr>
              </a:pPr>
              <a:endParaRPr/>
            </a:p>
          </p:txBody>
        </p:sp>
        <p:pic>
          <p:nvPicPr>
            <p:cNvPr id="424" name="Image" descr="Image"/>
            <p:cNvPicPr>
              <a:picLocks noChangeAspect="1"/>
            </p:cNvPicPr>
            <p:nvPr/>
          </p:nvPicPr>
          <p:blipFill>
            <a:blip r:embed="rId14">
              <a:extLst/>
            </a:blip>
            <a:stretch>
              <a:fillRect/>
            </a:stretch>
          </p:blipFill>
          <p:spPr>
            <a:xfrm>
              <a:off x="377432" y="464229"/>
              <a:ext cx="762627" cy="592877"/>
            </a:xfrm>
            <a:prstGeom prst="rect">
              <a:avLst/>
            </a:prstGeom>
            <a:ln w="12700" cap="flat">
              <a:noFill/>
              <a:miter lim="400000"/>
            </a:ln>
            <a:effectLst/>
          </p:spPr>
        </p:pic>
      </p:grpSp>
      <p:sp>
        <p:nvSpPr>
          <p:cNvPr id="426" name="Retention"/>
          <p:cNvSpPr txBox="1"/>
          <p:nvPr/>
        </p:nvSpPr>
        <p:spPr>
          <a:xfrm>
            <a:off x="11376327" y="4844713"/>
            <a:ext cx="1255481" cy="359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00000"/>
              </a:lnSpc>
              <a:defRPr sz="1900" b="1">
                <a:solidFill>
                  <a:srgbClr val="53585F"/>
                </a:solidFill>
                <a:latin typeface="Roboto Condensed"/>
                <a:ea typeface="Roboto Condensed"/>
                <a:cs typeface="Roboto Condensed"/>
                <a:sym typeface="Roboto Condensed"/>
              </a:defRPr>
            </a:lvl1pPr>
          </a:lstStyle>
          <a:p>
            <a:r>
              <a:t>Retention </a:t>
            </a:r>
          </a:p>
        </p:txBody>
      </p:sp>
      <p:grpSp>
        <p:nvGrpSpPr>
          <p:cNvPr id="430" name="Group">
            <a:hlinkClick r:id="rId9" action="ppaction://hlinksldjump"/>
          </p:cNvPr>
          <p:cNvGrpSpPr/>
          <p:nvPr/>
        </p:nvGrpSpPr>
        <p:grpSpPr>
          <a:xfrm>
            <a:off x="11245319" y="2991719"/>
            <a:ext cx="1517494" cy="1517495"/>
            <a:chOff x="0" y="0"/>
            <a:chExt cx="1517493" cy="1517493"/>
          </a:xfrm>
        </p:grpSpPr>
        <p:graphicFrame>
          <p:nvGraphicFramePr>
            <p:cNvPr id="427" name="2D Pie Chart"/>
            <p:cNvGraphicFramePr/>
            <p:nvPr/>
          </p:nvGraphicFramePr>
          <p:xfrm>
            <a:off x="0" y="0"/>
            <a:ext cx="1517494" cy="1517494"/>
          </p:xfrm>
          <a:graphic>
            <a:graphicData uri="http://schemas.openxmlformats.org/drawingml/2006/chart">
              <c:chart xmlns:c="http://schemas.openxmlformats.org/drawingml/2006/chart" xmlns:r="http://schemas.openxmlformats.org/officeDocument/2006/relationships" r:id="rId15"/>
            </a:graphicData>
          </a:graphic>
        </p:graphicFrame>
        <p:sp>
          <p:nvSpPr>
            <p:cNvPr id="428" name="Circle"/>
            <p:cNvSpPr/>
            <p:nvPr/>
          </p:nvSpPr>
          <p:spPr>
            <a:xfrm>
              <a:off x="118075" y="119995"/>
              <a:ext cx="1281345" cy="1281345"/>
            </a:xfrm>
            <a:prstGeom prst="ellipse">
              <a:avLst/>
            </a:prstGeom>
            <a:solidFill>
              <a:srgbClr val="FFFFFF"/>
            </a:solidFill>
            <a:ln w="12700" cap="flat">
              <a:noFill/>
              <a:miter lim="400000"/>
            </a:ln>
            <a:effectLst/>
          </p:spPr>
          <p:txBody>
            <a:bodyPr wrap="square" lIns="33865" tIns="33865" rIns="33865" bIns="33865" numCol="1" anchor="ctr">
              <a:noAutofit/>
            </a:bodyPr>
            <a:lstStyle/>
            <a:p>
              <a:pPr algn="ctr" defTabSz="825500">
                <a:lnSpc>
                  <a:spcPct val="100000"/>
                </a:lnSpc>
                <a:defRPr sz="3000">
                  <a:solidFill>
                    <a:srgbClr val="FFFFFF"/>
                  </a:solidFill>
                  <a:latin typeface="Helvetica Light"/>
                  <a:ea typeface="Helvetica Light"/>
                  <a:cs typeface="Helvetica Light"/>
                  <a:sym typeface="Helvetica Light"/>
                </a:defRPr>
              </a:pPr>
              <a:endParaRPr/>
            </a:p>
          </p:txBody>
        </p:sp>
        <p:pic>
          <p:nvPicPr>
            <p:cNvPr id="429" name="Image" descr="Image"/>
            <p:cNvPicPr>
              <a:picLocks noChangeAspect="1"/>
            </p:cNvPicPr>
            <p:nvPr/>
          </p:nvPicPr>
          <p:blipFill>
            <a:blip r:embed="rId16">
              <a:extLst/>
            </a:blip>
            <a:stretch>
              <a:fillRect/>
            </a:stretch>
          </p:blipFill>
          <p:spPr>
            <a:xfrm>
              <a:off x="331779" y="347354"/>
              <a:ext cx="853935" cy="826626"/>
            </a:xfrm>
            <a:prstGeom prst="rect">
              <a:avLst/>
            </a:prstGeom>
            <a:ln w="12700" cap="flat">
              <a:noFill/>
              <a:miter lim="400000"/>
            </a:ln>
            <a:effectLst/>
          </p:spPr>
        </p:pic>
      </p:grpSp>
      <p:grpSp>
        <p:nvGrpSpPr>
          <p:cNvPr id="435" name="Group">
            <a:hlinkClick r:id="rId17" action="ppaction://hlinksldjump"/>
          </p:cNvPr>
          <p:cNvGrpSpPr/>
          <p:nvPr/>
        </p:nvGrpSpPr>
        <p:grpSpPr>
          <a:xfrm>
            <a:off x="13785905" y="2991692"/>
            <a:ext cx="1517493" cy="1517494"/>
            <a:chOff x="0" y="0"/>
            <a:chExt cx="1517492" cy="1517492"/>
          </a:xfrm>
        </p:grpSpPr>
        <p:grpSp>
          <p:nvGrpSpPr>
            <p:cNvPr id="433" name="Group"/>
            <p:cNvGrpSpPr/>
            <p:nvPr/>
          </p:nvGrpSpPr>
          <p:grpSpPr>
            <a:xfrm>
              <a:off x="0" y="0"/>
              <a:ext cx="1517493" cy="1517493"/>
              <a:chOff x="0" y="0"/>
              <a:chExt cx="1517492" cy="1517492"/>
            </a:xfrm>
          </p:grpSpPr>
          <p:graphicFrame>
            <p:nvGraphicFramePr>
              <p:cNvPr id="431" name="2D Pie Chart"/>
              <p:cNvGraphicFramePr/>
              <p:nvPr/>
            </p:nvGraphicFramePr>
            <p:xfrm>
              <a:off x="0" y="0"/>
              <a:ext cx="1517493" cy="1517493"/>
            </p:xfrm>
            <a:graphic>
              <a:graphicData uri="http://schemas.openxmlformats.org/drawingml/2006/chart">
                <c:chart xmlns:c="http://schemas.openxmlformats.org/drawingml/2006/chart" xmlns:r="http://schemas.openxmlformats.org/officeDocument/2006/relationships" r:id="rId18"/>
              </a:graphicData>
            </a:graphic>
          </p:graphicFrame>
          <p:sp>
            <p:nvSpPr>
              <p:cNvPr id="432" name="Circle"/>
              <p:cNvSpPr/>
              <p:nvPr/>
            </p:nvSpPr>
            <p:spPr>
              <a:xfrm>
                <a:off x="118074" y="119995"/>
                <a:ext cx="1281345" cy="1281343"/>
              </a:xfrm>
              <a:prstGeom prst="ellipse">
                <a:avLst/>
              </a:prstGeom>
              <a:solidFill>
                <a:srgbClr val="FFFFFF"/>
              </a:solidFill>
              <a:ln w="12700" cap="flat">
                <a:noFill/>
                <a:miter lim="400000"/>
              </a:ln>
              <a:effectLst/>
            </p:spPr>
            <p:txBody>
              <a:bodyPr wrap="square" lIns="33865" tIns="33865" rIns="33865" bIns="33865" numCol="1" anchor="ctr">
                <a:noAutofit/>
              </a:bodyPr>
              <a:lstStyle/>
              <a:p>
                <a:pPr algn="ctr" defTabSz="825500">
                  <a:lnSpc>
                    <a:spcPct val="100000"/>
                  </a:lnSpc>
                  <a:defRPr sz="3000">
                    <a:solidFill>
                      <a:srgbClr val="FFFFFF"/>
                    </a:solidFill>
                    <a:latin typeface="Helvetica Light"/>
                    <a:ea typeface="Helvetica Light"/>
                    <a:cs typeface="Helvetica Light"/>
                    <a:sym typeface="Helvetica Light"/>
                  </a:defRPr>
                </a:pPr>
                <a:endParaRPr/>
              </a:p>
            </p:txBody>
          </p:sp>
        </p:grpSp>
        <p:pic>
          <p:nvPicPr>
            <p:cNvPr id="434" name="Image" descr="Image"/>
            <p:cNvPicPr>
              <a:picLocks noChangeAspect="1"/>
            </p:cNvPicPr>
            <p:nvPr/>
          </p:nvPicPr>
          <p:blipFill>
            <a:blip r:embed="rId19">
              <a:extLst/>
            </a:blip>
            <a:stretch>
              <a:fillRect/>
            </a:stretch>
          </p:blipFill>
          <p:spPr>
            <a:xfrm>
              <a:off x="279357" y="374883"/>
              <a:ext cx="1124856" cy="798327"/>
            </a:xfrm>
            <a:prstGeom prst="rect">
              <a:avLst/>
            </a:prstGeom>
            <a:ln w="12700" cap="flat">
              <a:noFill/>
              <a:miter lim="400000"/>
            </a:ln>
            <a:effectLst/>
          </p:spPr>
        </p:pic>
      </p:grpSp>
      <p:sp>
        <p:nvSpPr>
          <p:cNvPr id="436" name="Advocacy"/>
          <p:cNvSpPr txBox="1"/>
          <p:nvPr/>
        </p:nvSpPr>
        <p:spPr>
          <a:xfrm>
            <a:off x="13916911" y="4844713"/>
            <a:ext cx="1255481" cy="359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00000"/>
              </a:lnSpc>
              <a:defRPr sz="1900" b="1">
                <a:solidFill>
                  <a:srgbClr val="53585F"/>
                </a:solidFill>
                <a:latin typeface="Roboto Condensed"/>
                <a:ea typeface="Roboto Condensed"/>
                <a:cs typeface="Roboto Condensed"/>
                <a:sym typeface="Roboto Condensed"/>
              </a:defRPr>
            </a:lvl1pPr>
          </a:lstStyle>
          <a:p>
            <a:r>
              <a:t>Advocacy </a:t>
            </a:r>
          </a:p>
        </p:txBody>
      </p:sp>
      <p:sp>
        <p:nvSpPr>
          <p:cNvPr id="437" name="Line"/>
          <p:cNvSpPr/>
          <p:nvPr/>
        </p:nvSpPr>
        <p:spPr>
          <a:xfrm rot="5400000">
            <a:off x="5550561" y="3715535"/>
            <a:ext cx="199747" cy="100044"/>
          </a:xfrm>
          <a:custGeom>
            <a:avLst/>
            <a:gdLst/>
            <a:ahLst/>
            <a:cxnLst>
              <a:cxn ang="0">
                <a:pos x="wd2" y="hd2"/>
              </a:cxn>
              <a:cxn ang="5400000">
                <a:pos x="wd2" y="hd2"/>
              </a:cxn>
              <a:cxn ang="10800000">
                <a:pos x="wd2" y="hd2"/>
              </a:cxn>
              <a:cxn ang="16200000">
                <a:pos x="wd2" y="hd2"/>
              </a:cxn>
            </a:cxnLst>
            <a:rect l="0" t="0" r="r" b="b"/>
            <a:pathLst>
              <a:path w="21600" h="21600" extrusionOk="0">
                <a:moveTo>
                  <a:pt x="0" y="21377"/>
                </a:moveTo>
                <a:lnTo>
                  <a:pt x="10052" y="0"/>
                </a:lnTo>
                <a:lnTo>
                  <a:pt x="21600" y="21600"/>
                </a:lnTo>
              </a:path>
            </a:pathLst>
          </a:custGeom>
          <a:ln w="12700">
            <a:solidFill>
              <a:srgbClr val="85888D"/>
            </a:solidFill>
            <a:miter lim="400000"/>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438" name="Line"/>
          <p:cNvSpPr/>
          <p:nvPr/>
        </p:nvSpPr>
        <p:spPr>
          <a:xfrm rot="5400000">
            <a:off x="8091146" y="3715535"/>
            <a:ext cx="199747" cy="100044"/>
          </a:xfrm>
          <a:custGeom>
            <a:avLst/>
            <a:gdLst/>
            <a:ahLst/>
            <a:cxnLst>
              <a:cxn ang="0">
                <a:pos x="wd2" y="hd2"/>
              </a:cxn>
              <a:cxn ang="5400000">
                <a:pos x="wd2" y="hd2"/>
              </a:cxn>
              <a:cxn ang="10800000">
                <a:pos x="wd2" y="hd2"/>
              </a:cxn>
              <a:cxn ang="16200000">
                <a:pos x="wd2" y="hd2"/>
              </a:cxn>
            </a:cxnLst>
            <a:rect l="0" t="0" r="r" b="b"/>
            <a:pathLst>
              <a:path w="21600" h="21600" extrusionOk="0">
                <a:moveTo>
                  <a:pt x="0" y="21377"/>
                </a:moveTo>
                <a:lnTo>
                  <a:pt x="10052" y="0"/>
                </a:lnTo>
                <a:lnTo>
                  <a:pt x="21600" y="21600"/>
                </a:lnTo>
              </a:path>
            </a:pathLst>
          </a:custGeom>
          <a:ln w="12700">
            <a:solidFill>
              <a:srgbClr val="85888D"/>
            </a:solidFill>
            <a:miter lim="400000"/>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439" name="Line"/>
          <p:cNvSpPr/>
          <p:nvPr/>
        </p:nvSpPr>
        <p:spPr>
          <a:xfrm rot="5400000">
            <a:off x="10631732" y="3715535"/>
            <a:ext cx="199747" cy="100044"/>
          </a:xfrm>
          <a:custGeom>
            <a:avLst/>
            <a:gdLst/>
            <a:ahLst/>
            <a:cxnLst>
              <a:cxn ang="0">
                <a:pos x="wd2" y="hd2"/>
              </a:cxn>
              <a:cxn ang="5400000">
                <a:pos x="wd2" y="hd2"/>
              </a:cxn>
              <a:cxn ang="10800000">
                <a:pos x="wd2" y="hd2"/>
              </a:cxn>
              <a:cxn ang="16200000">
                <a:pos x="wd2" y="hd2"/>
              </a:cxn>
            </a:cxnLst>
            <a:rect l="0" t="0" r="r" b="b"/>
            <a:pathLst>
              <a:path w="21600" h="21600" extrusionOk="0">
                <a:moveTo>
                  <a:pt x="0" y="21377"/>
                </a:moveTo>
                <a:lnTo>
                  <a:pt x="10052" y="0"/>
                </a:lnTo>
                <a:lnTo>
                  <a:pt x="21600" y="21600"/>
                </a:lnTo>
              </a:path>
            </a:pathLst>
          </a:custGeom>
          <a:ln w="12700">
            <a:solidFill>
              <a:srgbClr val="85888D"/>
            </a:solidFill>
            <a:miter lim="400000"/>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440" name="Line"/>
          <p:cNvSpPr/>
          <p:nvPr/>
        </p:nvSpPr>
        <p:spPr>
          <a:xfrm rot="5400000">
            <a:off x="13172318" y="3715535"/>
            <a:ext cx="199747" cy="100044"/>
          </a:xfrm>
          <a:custGeom>
            <a:avLst/>
            <a:gdLst/>
            <a:ahLst/>
            <a:cxnLst>
              <a:cxn ang="0">
                <a:pos x="wd2" y="hd2"/>
              </a:cxn>
              <a:cxn ang="5400000">
                <a:pos x="wd2" y="hd2"/>
              </a:cxn>
              <a:cxn ang="10800000">
                <a:pos x="wd2" y="hd2"/>
              </a:cxn>
              <a:cxn ang="16200000">
                <a:pos x="wd2" y="hd2"/>
              </a:cxn>
            </a:cxnLst>
            <a:rect l="0" t="0" r="r" b="b"/>
            <a:pathLst>
              <a:path w="21600" h="21600" extrusionOk="0">
                <a:moveTo>
                  <a:pt x="0" y="21377"/>
                </a:moveTo>
                <a:lnTo>
                  <a:pt x="10052" y="0"/>
                </a:lnTo>
                <a:lnTo>
                  <a:pt x="21600" y="21600"/>
                </a:lnTo>
              </a:path>
            </a:pathLst>
          </a:custGeom>
          <a:ln w="12700">
            <a:solidFill>
              <a:srgbClr val="85888D"/>
            </a:solidFill>
            <a:miter lim="400000"/>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lide Number"/>
          <p:cNvSpPr txBox="1">
            <a:spLocks noGrp="1"/>
          </p:cNvSpPr>
          <p:nvPr>
            <p:ph type="sldNum" sz="quarter" idx="4294967295"/>
          </p:nvPr>
        </p:nvSpPr>
        <p:spPr>
          <a:xfrm>
            <a:off x="15993940" y="9256149"/>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18</a:t>
            </a:fld>
            <a:endParaRPr/>
          </a:p>
        </p:txBody>
      </p:sp>
      <p:sp>
        <p:nvSpPr>
          <p:cNvPr id="443" name="Problem"/>
          <p:cNvSpPr txBox="1"/>
          <p:nvPr/>
        </p:nvSpPr>
        <p:spPr>
          <a:xfrm>
            <a:off x="696854" y="2119536"/>
            <a:ext cx="1689747"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Problem</a:t>
            </a:r>
          </a:p>
        </p:txBody>
      </p:sp>
      <p:sp>
        <p:nvSpPr>
          <p:cNvPr id="444" name="New User Activation"/>
          <p:cNvSpPr txBox="1"/>
          <p:nvPr/>
        </p:nvSpPr>
        <p:spPr>
          <a:xfrm>
            <a:off x="696854" y="2910443"/>
            <a:ext cx="3369222"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New User Activation</a:t>
            </a:r>
          </a:p>
        </p:txBody>
      </p:sp>
      <p:sp>
        <p:nvSpPr>
          <p:cNvPr id="445" name="This is the first stage for a new user who may just be browsing for the best available price options. Churn is the highest at this stage and if users do not leave their contact details, then getting them back to the website/app is difficult"/>
          <p:cNvSpPr txBox="1"/>
          <p:nvPr/>
        </p:nvSpPr>
        <p:spPr>
          <a:xfrm>
            <a:off x="696854" y="3530902"/>
            <a:ext cx="10332469" cy="1094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spcBef>
                <a:spcPts val="1500"/>
              </a:spcBef>
              <a:defRPr sz="1900">
                <a:solidFill>
                  <a:srgbClr val="53585F"/>
                </a:solidFill>
                <a:latin typeface="Roboto Condensed"/>
                <a:ea typeface="Roboto Condensed"/>
                <a:cs typeface="Roboto Condensed"/>
                <a:sym typeface="Roboto Condensed"/>
              </a:defRPr>
            </a:lvl1pPr>
          </a:lstStyle>
          <a:p>
            <a:r>
              <a:t>This is the first stage for a new user who may just be browsing for the best available trading options with brokerage benefit. Churn is the highest at this stage and if users do not leave their contact details, then getting them back to the website/app is difficult.</a:t>
            </a:r>
          </a:p>
        </p:txBody>
      </p:sp>
      <p:sp>
        <p:nvSpPr>
          <p:cNvPr id="446" name="Goal"/>
          <p:cNvSpPr txBox="1"/>
          <p:nvPr/>
        </p:nvSpPr>
        <p:spPr>
          <a:xfrm>
            <a:off x="696854" y="5074640"/>
            <a:ext cx="1099894"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Goal</a:t>
            </a:r>
          </a:p>
        </p:txBody>
      </p:sp>
      <p:sp>
        <p:nvSpPr>
          <p:cNvPr id="447" name="Increase booking process initiated, reach out to users who are looking for more information, get user to share some contact information"/>
          <p:cNvSpPr txBox="1"/>
          <p:nvPr/>
        </p:nvSpPr>
        <p:spPr>
          <a:xfrm>
            <a:off x="696854" y="6496168"/>
            <a:ext cx="9800428" cy="744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spcBef>
                <a:spcPts val="1500"/>
              </a:spcBef>
              <a:defRPr sz="1900">
                <a:solidFill>
                  <a:srgbClr val="53585F"/>
                </a:solidFill>
                <a:latin typeface="Roboto Condensed"/>
                <a:ea typeface="Roboto Condensed"/>
                <a:cs typeface="Roboto Condensed"/>
                <a:sym typeface="Roboto Condensed"/>
              </a:defRPr>
            </a:lvl1pPr>
          </a:lstStyle>
          <a:p>
            <a:r>
              <a:t>Increase Demat Account Opening process initiated, reach out to users who are looking for more information, get user to share some contact information.</a:t>
            </a:r>
          </a:p>
        </p:txBody>
      </p:sp>
      <p:sp>
        <p:nvSpPr>
          <p:cNvPr id="448"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
        <p:nvSpPr>
          <p:cNvPr id="449"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b="1">
                <a:solidFill>
                  <a:srgbClr val="FFFFFF"/>
                </a:solidFill>
                <a:latin typeface="Roboto Condensed"/>
                <a:ea typeface="Roboto Condensed"/>
                <a:cs typeface="Roboto Condensed"/>
                <a:sym typeface="Roboto Condensed"/>
              </a:defRPr>
            </a:lvl1pPr>
          </a:lstStyle>
          <a:p>
            <a:r>
              <a:t>Consideration</a:t>
            </a:r>
          </a:p>
        </p:txBody>
      </p:sp>
      <p:pic>
        <p:nvPicPr>
          <p:cNvPr id="450" name="Image" descr="Image"/>
          <p:cNvPicPr>
            <a:picLocks noChangeAspect="1"/>
          </p:cNvPicPr>
          <p:nvPr/>
        </p:nvPicPr>
        <p:blipFill>
          <a:blip r:embed="rId2">
            <a:alphaModFix amt="50000"/>
            <a:extLst/>
          </a:blip>
          <a:stretch>
            <a:fillRect/>
          </a:stretch>
        </p:blipFill>
        <p:spPr>
          <a:xfrm>
            <a:off x="2111444" y="1081889"/>
            <a:ext cx="73027" cy="136527"/>
          </a:xfrm>
          <a:prstGeom prst="rect">
            <a:avLst/>
          </a:prstGeom>
          <a:ln w="12700">
            <a:miter lim="400000"/>
          </a:ln>
        </p:spPr>
      </p:pic>
      <p:pic>
        <p:nvPicPr>
          <p:cNvPr id="451" name="Image" descr="Image"/>
          <p:cNvPicPr>
            <a:picLocks noChangeAspect="1"/>
          </p:cNvPicPr>
          <p:nvPr/>
        </p:nvPicPr>
        <p:blipFill>
          <a:blip r:embed="rId2">
            <a:alphaModFix amt="50000"/>
            <a:extLst/>
          </a:blip>
          <a:stretch>
            <a:fillRect/>
          </a:stretch>
        </p:blipFill>
        <p:spPr>
          <a:xfrm>
            <a:off x="3587255" y="1081889"/>
            <a:ext cx="73027" cy="136527"/>
          </a:xfrm>
          <a:prstGeom prst="rect">
            <a:avLst/>
          </a:prstGeom>
          <a:ln w="12700">
            <a:miter lim="400000"/>
          </a:ln>
        </p:spPr>
      </p:pic>
      <p:sp>
        <p:nvSpPr>
          <p:cNvPr id="452" name="Increase Repeat Orders"/>
          <p:cNvSpPr txBox="1"/>
          <p:nvPr/>
        </p:nvSpPr>
        <p:spPr>
          <a:xfrm>
            <a:off x="2408767" y="978703"/>
            <a:ext cx="944365"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Evaluation</a:t>
            </a:r>
          </a:p>
        </p:txBody>
      </p:sp>
      <p:sp>
        <p:nvSpPr>
          <p:cNvPr id="453" name="Real Time Communication"/>
          <p:cNvSpPr txBox="1"/>
          <p:nvPr/>
        </p:nvSpPr>
        <p:spPr>
          <a:xfrm>
            <a:off x="3906819" y="978703"/>
            <a:ext cx="192425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Fund Account Opening</a:t>
            </a:r>
          </a:p>
        </p:txBody>
      </p:sp>
      <p:sp>
        <p:nvSpPr>
          <p:cNvPr id="454" name="Real Time Communication"/>
          <p:cNvSpPr txBox="1"/>
          <p:nvPr/>
        </p:nvSpPr>
        <p:spPr>
          <a:xfrm>
            <a:off x="6395517" y="978703"/>
            <a:ext cx="222518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Experience &amp; Transactions</a:t>
            </a:r>
          </a:p>
        </p:txBody>
      </p:sp>
      <p:sp>
        <p:nvSpPr>
          <p:cNvPr id="455" name="Real Time Communication"/>
          <p:cNvSpPr txBox="1"/>
          <p:nvPr/>
        </p:nvSpPr>
        <p:spPr>
          <a:xfrm>
            <a:off x="9186798" y="978703"/>
            <a:ext cx="87769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Retention</a:t>
            </a:r>
          </a:p>
        </p:txBody>
      </p:sp>
      <p:sp>
        <p:nvSpPr>
          <p:cNvPr id="456" name="Real Time Communication"/>
          <p:cNvSpPr txBox="1"/>
          <p:nvPr/>
        </p:nvSpPr>
        <p:spPr>
          <a:xfrm>
            <a:off x="10630589" y="978703"/>
            <a:ext cx="889298"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Advocacy</a:t>
            </a:r>
          </a:p>
        </p:txBody>
      </p:sp>
      <p:pic>
        <p:nvPicPr>
          <p:cNvPr id="457" name="Image" descr="Image"/>
          <p:cNvPicPr>
            <a:picLocks noChangeAspect="1"/>
          </p:cNvPicPr>
          <p:nvPr/>
        </p:nvPicPr>
        <p:blipFill>
          <a:blip r:embed="rId2">
            <a:alphaModFix amt="50000"/>
            <a:extLst/>
          </a:blip>
          <a:stretch>
            <a:fillRect/>
          </a:stretch>
        </p:blipFill>
        <p:spPr>
          <a:xfrm>
            <a:off x="8867234" y="1081889"/>
            <a:ext cx="73027" cy="136527"/>
          </a:xfrm>
          <a:prstGeom prst="rect">
            <a:avLst/>
          </a:prstGeom>
          <a:ln w="12700">
            <a:miter lim="400000"/>
          </a:ln>
        </p:spPr>
      </p:pic>
      <p:pic>
        <p:nvPicPr>
          <p:cNvPr id="458" name="Image" descr="Image"/>
          <p:cNvPicPr>
            <a:picLocks noChangeAspect="1"/>
          </p:cNvPicPr>
          <p:nvPr/>
        </p:nvPicPr>
        <p:blipFill>
          <a:blip r:embed="rId2">
            <a:alphaModFix amt="50000"/>
            <a:extLst/>
          </a:blip>
          <a:stretch>
            <a:fillRect/>
          </a:stretch>
        </p:blipFill>
        <p:spPr>
          <a:xfrm>
            <a:off x="10311024" y="1081889"/>
            <a:ext cx="73027" cy="136527"/>
          </a:xfrm>
          <a:prstGeom prst="rect">
            <a:avLst/>
          </a:prstGeom>
          <a:ln w="12700">
            <a:miter lim="400000"/>
          </a:ln>
        </p:spPr>
      </p:pic>
      <p:pic>
        <p:nvPicPr>
          <p:cNvPr id="459" name="Image" descr="Image"/>
          <p:cNvPicPr>
            <a:picLocks noChangeAspect="1"/>
          </p:cNvPicPr>
          <p:nvPr/>
        </p:nvPicPr>
        <p:blipFill>
          <a:blip r:embed="rId2">
            <a:alphaModFix amt="50000"/>
            <a:extLst/>
          </a:blip>
          <a:stretch>
            <a:fillRect/>
          </a:stretch>
        </p:blipFill>
        <p:spPr>
          <a:xfrm>
            <a:off x="6077605" y="1081889"/>
            <a:ext cx="73027" cy="136527"/>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lide Number"/>
          <p:cNvSpPr txBox="1">
            <a:spLocks noGrp="1"/>
          </p:cNvSpPr>
          <p:nvPr>
            <p:ph type="sldNum" sz="quarter" idx="4294967295"/>
          </p:nvPr>
        </p:nvSpPr>
        <p:spPr>
          <a:xfrm>
            <a:off x="15993940" y="9256149"/>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19</a:t>
            </a:fld>
            <a:endParaRPr/>
          </a:p>
        </p:txBody>
      </p:sp>
      <p:sp>
        <p:nvSpPr>
          <p:cNvPr id="462" name="Engage such users with notifications and surveys while they are on your website/app, to collect their contact details…"/>
          <p:cNvSpPr txBox="1"/>
          <p:nvPr/>
        </p:nvSpPr>
        <p:spPr>
          <a:xfrm>
            <a:off x="647363" y="2320975"/>
            <a:ext cx="6715105" cy="20294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257340" indent="-257340">
              <a:lnSpc>
                <a:spcPct val="120000"/>
              </a:lnSpc>
              <a:spcBef>
                <a:spcPts val="1500"/>
              </a:spcBef>
              <a:buSzPct val="75000"/>
              <a:buChar char="•"/>
              <a:defRPr sz="1800" b="1">
                <a:solidFill>
                  <a:srgbClr val="535353"/>
                </a:solidFill>
                <a:latin typeface="Roboto Condensed"/>
                <a:ea typeface="Roboto Condensed"/>
                <a:cs typeface="Roboto Condensed"/>
                <a:sym typeface="Roboto Condensed"/>
              </a:defRPr>
            </a:pPr>
            <a:r>
              <a:t>Engage such users with notifications and surveys while they are on your website/app, to collect their contact details</a:t>
            </a:r>
          </a:p>
          <a:p>
            <a:pPr marL="257340" indent="-257340">
              <a:lnSpc>
                <a:spcPct val="120000"/>
              </a:lnSpc>
              <a:spcBef>
                <a:spcPts val="1500"/>
              </a:spcBef>
              <a:buSzPct val="75000"/>
              <a:buChar char="•"/>
              <a:defRPr sz="1800" b="1">
                <a:solidFill>
                  <a:srgbClr val="535353"/>
                </a:solidFill>
                <a:latin typeface="Roboto Condensed"/>
                <a:ea typeface="Roboto Condensed"/>
                <a:cs typeface="Roboto Condensed"/>
                <a:sym typeface="Roboto Condensed"/>
              </a:defRPr>
            </a:pPr>
            <a:r>
              <a:t>Send them a request to send push notifications with updates and personalised offers.</a:t>
            </a:r>
          </a:p>
          <a:p>
            <a:pPr marL="257340" indent="-257340">
              <a:lnSpc>
                <a:spcPct val="120000"/>
              </a:lnSpc>
              <a:spcBef>
                <a:spcPts val="1500"/>
              </a:spcBef>
              <a:buSzPct val="75000"/>
              <a:buChar char="•"/>
              <a:defRPr sz="1800" b="1">
                <a:solidFill>
                  <a:srgbClr val="535353"/>
                </a:solidFill>
                <a:latin typeface="Roboto Condensed"/>
                <a:ea typeface="Roboto Condensed"/>
                <a:cs typeface="Roboto Condensed"/>
                <a:sym typeface="Roboto Condensed"/>
              </a:defRPr>
            </a:pPr>
            <a:r>
              <a:t>Examples:</a:t>
            </a:r>
          </a:p>
        </p:txBody>
      </p:sp>
      <p:grpSp>
        <p:nvGrpSpPr>
          <p:cNvPr id="471" name="Group"/>
          <p:cNvGrpSpPr/>
          <p:nvPr/>
        </p:nvGrpSpPr>
        <p:grpSpPr>
          <a:xfrm>
            <a:off x="696644" y="8057976"/>
            <a:ext cx="6474376" cy="1123057"/>
            <a:chOff x="0" y="0"/>
            <a:chExt cx="6474375" cy="1123055"/>
          </a:xfrm>
        </p:grpSpPr>
        <p:sp>
          <p:nvSpPr>
            <p:cNvPr id="463" name="Rounded Rectangle"/>
            <p:cNvSpPr/>
            <p:nvPr/>
          </p:nvSpPr>
          <p:spPr>
            <a:xfrm>
              <a:off x="0" y="118609"/>
              <a:ext cx="3215826" cy="885837"/>
            </a:xfrm>
            <a:prstGeom prst="roundRect">
              <a:avLst>
                <a:gd name="adj" fmla="val 2867"/>
              </a:avLst>
            </a:prstGeom>
            <a:noFill/>
            <a:ln w="12700" cap="flat">
              <a:solidFill>
                <a:srgbClr val="85888D"/>
              </a:solidFill>
              <a:custDash>
                <a:ds d="100000" sp="200000"/>
              </a:custDash>
              <a:round/>
            </a:ln>
            <a:effectLst/>
          </p:spPr>
          <p:txBody>
            <a:bodyPr wrap="square" lIns="33865" tIns="33865" rIns="33865" bIns="33865"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464" name="Rounded Rectangle"/>
            <p:cNvSpPr/>
            <p:nvPr/>
          </p:nvSpPr>
          <p:spPr>
            <a:xfrm>
              <a:off x="1898784" y="0"/>
              <a:ext cx="4575592" cy="1123056"/>
            </a:xfrm>
            <a:prstGeom prst="roundRect">
              <a:avLst>
                <a:gd name="adj" fmla="val 1022"/>
              </a:avLst>
            </a:prstGeom>
            <a:solidFill>
              <a:srgbClr val="434EBE"/>
            </a:solidFill>
            <a:ln w="12700" cap="flat">
              <a:noFill/>
              <a:miter lim="400000"/>
            </a:ln>
            <a:effectLst/>
          </p:spPr>
          <p:txBody>
            <a:bodyPr wrap="square" lIns="33865" tIns="33865" rIns="33865" bIns="33865" numCol="1" anchor="ctr">
              <a:noAutofit/>
            </a:bodyP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465" name="Increase in New Users"/>
            <p:cNvSpPr txBox="1"/>
            <p:nvPr/>
          </p:nvSpPr>
          <p:spPr>
            <a:xfrm>
              <a:off x="4891245" y="202414"/>
              <a:ext cx="1539097" cy="7382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p>
              <a:pPr>
                <a:lnSpc>
                  <a:spcPct val="120000"/>
                </a:lnSpc>
                <a:defRPr sz="2100">
                  <a:solidFill>
                    <a:srgbClr val="FFFFFF"/>
                  </a:solidFill>
                  <a:latin typeface="Roboto Condensed"/>
                  <a:ea typeface="Roboto Condensed"/>
                  <a:cs typeface="Roboto Condensed"/>
                  <a:sym typeface="Roboto Condensed"/>
                </a:defRPr>
              </a:pPr>
              <a:r>
                <a:t>Increase in</a:t>
              </a:r>
              <a:br/>
              <a:r>
                <a:t>New Users</a:t>
              </a:r>
            </a:p>
          </p:txBody>
        </p:sp>
        <p:grpSp>
          <p:nvGrpSpPr>
            <p:cNvPr id="468" name="Group"/>
            <p:cNvGrpSpPr/>
            <p:nvPr/>
          </p:nvGrpSpPr>
          <p:grpSpPr>
            <a:xfrm>
              <a:off x="3183104" y="78764"/>
              <a:ext cx="1696512" cy="914401"/>
              <a:chOff x="0" y="0"/>
              <a:chExt cx="1696510" cy="914400"/>
            </a:xfrm>
          </p:grpSpPr>
          <p:sp>
            <p:nvSpPr>
              <p:cNvPr id="466" name="~20%"/>
              <p:cNvSpPr txBox="1"/>
              <p:nvPr/>
            </p:nvSpPr>
            <p:spPr>
              <a:xfrm>
                <a:off x="0" y="0"/>
                <a:ext cx="1696511" cy="914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587022">
                  <a:lnSpc>
                    <a:spcPct val="100000"/>
                  </a:lnSpc>
                  <a:defRPr sz="5200">
                    <a:solidFill>
                      <a:srgbClr val="FFFFFF"/>
                    </a:solidFill>
                  </a:defRPr>
                </a:pPr>
                <a:r>
                  <a:t>~</a:t>
                </a:r>
                <a:r>
                  <a:rPr sz="6000"/>
                  <a:t>20</a:t>
                </a:r>
                <a:r>
                  <a:rPr sz="2000"/>
                  <a:t>%</a:t>
                </a:r>
              </a:p>
            </p:txBody>
          </p:sp>
          <p:sp>
            <p:nvSpPr>
              <p:cNvPr id="467" name="Arrow"/>
              <p:cNvSpPr/>
              <p:nvPr/>
            </p:nvSpPr>
            <p:spPr>
              <a:xfrm rot="16200000">
                <a:off x="1210553" y="224130"/>
                <a:ext cx="286151" cy="226377"/>
              </a:xfrm>
              <a:prstGeom prst="rightArrow">
                <a:avLst>
                  <a:gd name="adj1" fmla="val 29827"/>
                  <a:gd name="adj2" fmla="val 62399"/>
                </a:avLst>
              </a:prstGeom>
              <a:solidFill>
                <a:srgbClr val="70BF41"/>
              </a:solidFill>
              <a:ln w="12700" cap="flat">
                <a:noFill/>
                <a:miter lim="400000"/>
              </a:ln>
              <a:effectLst/>
            </p:spPr>
            <p:txBody>
              <a:bodyPr wrap="square" lIns="33865" tIns="33865" rIns="33865" bIns="33865" numCol="1" anchor="ctr">
                <a:noAutofit/>
              </a:bodyPr>
              <a:lstStyle/>
              <a:p>
                <a:pPr algn="ctr" defTabSz="821530">
                  <a:lnSpc>
                    <a:spcPct val="100000"/>
                  </a:lnSpc>
                  <a:defRPr sz="3200">
                    <a:solidFill>
                      <a:srgbClr val="FFFFFF"/>
                    </a:solidFill>
                    <a:latin typeface="Helvetica Light"/>
                    <a:ea typeface="Helvetica Light"/>
                    <a:cs typeface="Helvetica Light"/>
                    <a:sym typeface="Helvetica Light"/>
                  </a:defRPr>
                </a:pPr>
                <a:endParaRPr/>
              </a:p>
            </p:txBody>
          </p:sp>
        </p:grpSp>
        <p:pic>
          <p:nvPicPr>
            <p:cNvPr id="469" name="Image" descr="Image"/>
            <p:cNvPicPr>
              <a:picLocks noChangeAspect="1"/>
            </p:cNvPicPr>
            <p:nvPr/>
          </p:nvPicPr>
          <p:blipFill>
            <a:blip r:embed="rId2">
              <a:alphaModFix amt="23000"/>
              <a:extLst/>
            </a:blip>
            <a:stretch>
              <a:fillRect/>
            </a:stretch>
          </p:blipFill>
          <p:spPr>
            <a:xfrm>
              <a:off x="2082579" y="139182"/>
              <a:ext cx="800889" cy="844692"/>
            </a:xfrm>
            <a:prstGeom prst="rect">
              <a:avLst/>
            </a:prstGeom>
            <a:ln w="12700" cap="flat">
              <a:noFill/>
              <a:miter lim="400000"/>
            </a:ln>
            <a:effectLst/>
          </p:spPr>
        </p:pic>
        <p:sp>
          <p:nvSpPr>
            <p:cNvPr id="470" name="Improvement Expected"/>
            <p:cNvSpPr txBox="1"/>
            <p:nvPr/>
          </p:nvSpPr>
          <p:spPr>
            <a:xfrm>
              <a:off x="193644" y="182074"/>
              <a:ext cx="2027450" cy="7382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lvl1pPr>
                <a:lnSpc>
                  <a:spcPct val="120000"/>
                </a:lnSpc>
                <a:defRPr sz="2000">
                  <a:solidFill>
                    <a:srgbClr val="535353"/>
                  </a:solidFill>
                  <a:latin typeface="Roboto Condensed"/>
                  <a:ea typeface="Roboto Condensed"/>
                  <a:cs typeface="Roboto Condensed"/>
                  <a:sym typeface="Roboto Condensed"/>
                </a:defRPr>
              </a:lvl1pPr>
            </a:lstStyle>
            <a:p>
              <a:r>
                <a:t>Improvement Expected</a:t>
              </a:r>
            </a:p>
          </p:txBody>
        </p:sp>
      </p:grpSp>
      <p:sp>
        <p:nvSpPr>
          <p:cNvPr id="472" name="Solution"/>
          <p:cNvSpPr txBox="1"/>
          <p:nvPr/>
        </p:nvSpPr>
        <p:spPr>
          <a:xfrm>
            <a:off x="647363" y="1667092"/>
            <a:ext cx="1649412" cy="486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Solution</a:t>
            </a:r>
          </a:p>
        </p:txBody>
      </p:sp>
      <p:sp>
        <p:nvSpPr>
          <p:cNvPr id="473" name="Channel of Communication"/>
          <p:cNvSpPr txBox="1"/>
          <p:nvPr/>
        </p:nvSpPr>
        <p:spPr>
          <a:xfrm>
            <a:off x="670676" y="6607710"/>
            <a:ext cx="4830697"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Channel of Communication</a:t>
            </a:r>
          </a:p>
        </p:txBody>
      </p:sp>
      <p:sp>
        <p:nvSpPr>
          <p:cNvPr id="474" name="— Web message - notification/ Survey"/>
          <p:cNvSpPr txBox="1"/>
          <p:nvPr/>
        </p:nvSpPr>
        <p:spPr>
          <a:xfrm>
            <a:off x="670676" y="7274908"/>
            <a:ext cx="6272279" cy="334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p>
            <a:pPr defTabSz="457200">
              <a:lnSpc>
                <a:spcPct val="100000"/>
              </a:lnSpc>
              <a:defRPr sz="1800">
                <a:solidFill>
                  <a:srgbClr val="535353"/>
                </a:solidFill>
                <a:latin typeface="Roboto Condensed"/>
                <a:ea typeface="Roboto Condensed"/>
                <a:cs typeface="Roboto Condensed"/>
                <a:sym typeface="Roboto Condensed"/>
              </a:defRPr>
            </a:pPr>
            <a:r>
              <a:t> — Web message - notification/ Survey, Web Push, Push Notifications</a:t>
            </a:r>
          </a:p>
        </p:txBody>
      </p:sp>
      <p:pic>
        <p:nvPicPr>
          <p:cNvPr id="475" name="Image" descr="Image"/>
          <p:cNvPicPr>
            <a:picLocks noChangeAspect="1"/>
          </p:cNvPicPr>
          <p:nvPr/>
        </p:nvPicPr>
        <p:blipFill>
          <a:blip r:embed="rId3">
            <a:alphaModFix amt="19555"/>
            <a:extLst/>
          </a:blip>
          <a:srcRect b="53459"/>
          <a:stretch>
            <a:fillRect/>
          </a:stretch>
        </p:blipFill>
        <p:spPr>
          <a:xfrm>
            <a:off x="8001971" y="1767459"/>
            <a:ext cx="7002438" cy="2224032"/>
          </a:xfrm>
          <a:prstGeom prst="rect">
            <a:avLst/>
          </a:prstGeom>
          <a:ln w="12700">
            <a:miter lim="400000"/>
          </a:ln>
          <a:effectLst>
            <a:outerShdw blurRad="165100" dist="16651" dir="5400000" rotWithShape="0">
              <a:srgbClr val="000000">
                <a:alpha val="12540"/>
              </a:srgbClr>
            </a:outerShdw>
          </a:effectLst>
        </p:spPr>
      </p:pic>
      <p:pic>
        <p:nvPicPr>
          <p:cNvPr id="476" name="Trade Account opening.jpg" descr="Trade Account opening.jpg"/>
          <p:cNvPicPr>
            <a:picLocks noChangeAspect="1"/>
          </p:cNvPicPr>
          <p:nvPr/>
        </p:nvPicPr>
        <p:blipFill>
          <a:blip r:embed="rId4">
            <a:alphaModFix amt="6829"/>
            <a:extLst/>
          </a:blip>
          <a:srcRect t="10857" b="10857"/>
          <a:stretch>
            <a:fillRect/>
          </a:stretch>
        </p:blipFill>
        <p:spPr>
          <a:xfrm>
            <a:off x="8015893" y="2170240"/>
            <a:ext cx="6978436" cy="1931695"/>
          </a:xfrm>
          <a:prstGeom prst="rect">
            <a:avLst/>
          </a:prstGeom>
          <a:ln w="12700">
            <a:miter lim="400000"/>
          </a:ln>
        </p:spPr>
      </p:pic>
      <p:sp>
        <p:nvSpPr>
          <p:cNvPr id="477" name="Line"/>
          <p:cNvSpPr/>
          <p:nvPr/>
        </p:nvSpPr>
        <p:spPr>
          <a:xfrm>
            <a:off x="8001944" y="4118600"/>
            <a:ext cx="7002464" cy="1"/>
          </a:xfrm>
          <a:prstGeom prst="line">
            <a:avLst/>
          </a:prstGeom>
          <a:ln w="6350">
            <a:solidFill>
              <a:srgbClr val="D1D1D1"/>
            </a:solidFill>
            <a:miter lim="400000"/>
          </a:ln>
        </p:spPr>
        <p:txBody>
          <a:bodyPr lIns="45718" tIns="45718" rIns="45718" bIns="45718"/>
          <a:lstStyle/>
          <a:p>
            <a:pPr>
              <a:defRPr>
                <a:solidFill>
                  <a:srgbClr val="FFFFFF"/>
                </a:solidFill>
              </a:defRPr>
            </a:pPr>
            <a:endParaRPr/>
          </a:p>
        </p:txBody>
      </p:sp>
      <p:pic>
        <p:nvPicPr>
          <p:cNvPr id="478" name="Screen Shot 2017-10-17 at 2.58.16 pm.png" descr="Screen Shot 2017-10-17 at 2.58.16 pm.png"/>
          <p:cNvPicPr>
            <a:picLocks noChangeAspect="1"/>
          </p:cNvPicPr>
          <p:nvPr/>
        </p:nvPicPr>
        <p:blipFill>
          <a:blip r:embed="rId5">
            <a:alphaModFix amt="5000"/>
            <a:extLst/>
          </a:blip>
          <a:srcRect l="6864" r="31839" b="35877"/>
          <a:stretch>
            <a:fillRect/>
          </a:stretch>
        </p:blipFill>
        <p:spPr>
          <a:xfrm>
            <a:off x="8015322" y="4790307"/>
            <a:ext cx="6978436" cy="4493476"/>
          </a:xfrm>
          <a:prstGeom prst="rect">
            <a:avLst/>
          </a:prstGeom>
          <a:ln w="12700">
            <a:miter lim="400000"/>
          </a:ln>
        </p:spPr>
      </p:pic>
      <p:sp>
        <p:nvSpPr>
          <p:cNvPr id="479" name="Rectangle"/>
          <p:cNvSpPr/>
          <p:nvPr/>
        </p:nvSpPr>
        <p:spPr>
          <a:xfrm>
            <a:off x="9338750" y="5478132"/>
            <a:ext cx="4332542" cy="2948145"/>
          </a:xfrm>
          <a:prstGeom prst="rect">
            <a:avLst/>
          </a:prstGeom>
          <a:solidFill>
            <a:srgbClr val="FFFFFF"/>
          </a:solidFill>
          <a:ln w="12700">
            <a:miter lim="400000"/>
          </a:ln>
          <a:effectLst>
            <a:outerShdw blurRad="190500" dir="5400000" rotWithShape="0">
              <a:srgbClr val="000000">
                <a:alpha val="25509"/>
              </a:srgbClr>
            </a:outerShdw>
          </a:effectLst>
        </p:spPr>
        <p:txBody>
          <a:bodyPr lIns="33865" tIns="33865" rIns="33865" bIns="33865" anchor="ct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pic>
        <p:nvPicPr>
          <p:cNvPr id="480" name="Image" descr="Image"/>
          <p:cNvPicPr>
            <a:picLocks noChangeAspect="1"/>
          </p:cNvPicPr>
          <p:nvPr/>
        </p:nvPicPr>
        <p:blipFill>
          <a:blip r:embed="rId3">
            <a:alphaModFix amt="26901"/>
            <a:extLst/>
          </a:blip>
          <a:stretch>
            <a:fillRect/>
          </a:stretch>
        </p:blipFill>
        <p:spPr>
          <a:xfrm>
            <a:off x="8003789" y="4512659"/>
            <a:ext cx="7002439" cy="4778652"/>
          </a:xfrm>
          <a:prstGeom prst="rect">
            <a:avLst/>
          </a:prstGeom>
          <a:ln w="12700">
            <a:miter lim="400000"/>
          </a:ln>
          <a:effectLst>
            <a:outerShdw blurRad="165100" dist="16651" dir="5400000" rotWithShape="0">
              <a:srgbClr val="000000">
                <a:alpha val="12540"/>
              </a:srgbClr>
            </a:outerShdw>
          </a:effectLst>
        </p:spPr>
      </p:pic>
      <p:sp>
        <p:nvSpPr>
          <p:cNvPr id="481" name="Rectangle"/>
          <p:cNvSpPr/>
          <p:nvPr/>
        </p:nvSpPr>
        <p:spPr>
          <a:xfrm>
            <a:off x="9443087" y="5610922"/>
            <a:ext cx="4123869" cy="554788"/>
          </a:xfrm>
          <a:prstGeom prst="rect">
            <a:avLst/>
          </a:prstGeom>
          <a:solidFill>
            <a:srgbClr val="07548C"/>
          </a:solidFill>
          <a:ln w="12700">
            <a:miter lim="400000"/>
          </a:ln>
        </p:spPr>
        <p:txBody>
          <a:bodyPr lIns="33865" tIns="33865" rIns="33865" bIns="33865" anchor="ctr"/>
          <a:lstStyle/>
          <a:p>
            <a:pPr algn="ctr" defTabSz="587022">
              <a:lnSpc>
                <a:spcPct val="100000"/>
              </a:lnSpc>
              <a:defRPr sz="1200" b="1">
                <a:solidFill>
                  <a:srgbClr val="FFFFFF"/>
                </a:solidFill>
              </a:defRPr>
            </a:pPr>
            <a:endParaRPr/>
          </a:p>
        </p:txBody>
      </p:sp>
      <p:sp>
        <p:nvSpPr>
          <p:cNvPr id="482" name="Exclusive 10% Off"/>
          <p:cNvSpPr txBox="1"/>
          <p:nvPr/>
        </p:nvSpPr>
        <p:spPr>
          <a:xfrm>
            <a:off x="10513319" y="5702050"/>
            <a:ext cx="1983405" cy="372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p>
            <a:pPr algn="ctr" defTabSz="587022">
              <a:lnSpc>
                <a:spcPct val="100000"/>
              </a:lnSpc>
              <a:defRPr sz="2100" b="1">
                <a:solidFill>
                  <a:srgbClr val="FFFFFF"/>
                </a:solidFill>
                <a:latin typeface="Roboto Condensed"/>
                <a:ea typeface="Roboto Condensed"/>
                <a:cs typeface="Roboto Condensed"/>
                <a:sym typeface="Roboto Condensed"/>
              </a:defRPr>
            </a:pPr>
            <a:r>
              <a:t>Exclusive 20% Off</a:t>
            </a:r>
          </a:p>
        </p:txBody>
      </p:sp>
      <p:sp>
        <p:nvSpPr>
          <p:cNvPr id="483" name="Rectangle"/>
          <p:cNvSpPr/>
          <p:nvPr/>
        </p:nvSpPr>
        <p:spPr>
          <a:xfrm>
            <a:off x="9449437" y="6169281"/>
            <a:ext cx="4111169" cy="2163270"/>
          </a:xfrm>
          <a:prstGeom prst="rect">
            <a:avLst/>
          </a:prstGeom>
          <a:solidFill>
            <a:srgbClr val="F6F7FC">
              <a:alpha val="72078"/>
            </a:srgbClr>
          </a:solidFill>
          <a:ln w="12700">
            <a:solidFill>
              <a:srgbClr val="DCDEE0"/>
            </a:solidFill>
            <a:miter lim="400000"/>
          </a:ln>
        </p:spPr>
        <p:txBody>
          <a:bodyPr lIns="33865" tIns="33865" rIns="33865" bIns="33865" anchor="ctr"/>
          <a:lstStyle/>
          <a:p>
            <a:pPr algn="ctr" defTabSz="587022">
              <a:lnSpc>
                <a:spcPct val="100000"/>
              </a:lnSpc>
              <a:defRPr sz="1200" b="1">
                <a:solidFill>
                  <a:srgbClr val="FFFFFF"/>
                </a:solidFill>
              </a:defRPr>
            </a:pPr>
            <a:endParaRPr/>
          </a:p>
        </p:txBody>
      </p:sp>
      <p:sp>
        <p:nvSpPr>
          <p:cNvPr id="484" name="How about 10% off on your booking? Enter your Email ID and we will send you the coupon code to your inbox!"/>
          <p:cNvSpPr txBox="1"/>
          <p:nvPr/>
        </p:nvSpPr>
        <p:spPr>
          <a:xfrm>
            <a:off x="9642266" y="6383561"/>
            <a:ext cx="3477394" cy="922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1600">
                <a:solidFill>
                  <a:srgbClr val="53585F"/>
                </a:solidFill>
                <a:latin typeface="Roboto Condensed"/>
                <a:ea typeface="Roboto Condensed"/>
                <a:cs typeface="Roboto Condensed"/>
                <a:sym typeface="Roboto Condensed"/>
              </a:defRPr>
            </a:lvl1pPr>
          </a:lstStyle>
          <a:p>
            <a:r>
              <a:t>How about 20% off on brokerage? Enter your Email ID and we will send you the coupon code to your inbox!</a:t>
            </a:r>
          </a:p>
        </p:txBody>
      </p:sp>
      <p:sp>
        <p:nvSpPr>
          <p:cNvPr id="485" name="Rounded Rectangle"/>
          <p:cNvSpPr/>
          <p:nvPr/>
        </p:nvSpPr>
        <p:spPr>
          <a:xfrm>
            <a:off x="9647028" y="7614865"/>
            <a:ext cx="3554870" cy="390805"/>
          </a:xfrm>
          <a:prstGeom prst="roundRect">
            <a:avLst>
              <a:gd name="adj" fmla="val 9749"/>
            </a:avLst>
          </a:prstGeom>
          <a:ln>
            <a:solidFill>
              <a:srgbClr val="A6AAA9"/>
            </a:solidFill>
            <a:miter lim="400000"/>
          </a:ln>
        </p:spPr>
        <p:txBody>
          <a:bodyPr lIns="33865" tIns="33865" rIns="33865" bIns="33865" anchor="ctr"/>
          <a:lstStyle/>
          <a:p>
            <a:pPr algn="ctr" defTabSz="587022">
              <a:lnSpc>
                <a:spcPct val="100000"/>
              </a:lnSpc>
              <a:defRPr sz="1200" b="1">
                <a:solidFill>
                  <a:srgbClr val="FFFFFF"/>
                </a:solidFill>
              </a:defRPr>
            </a:pPr>
            <a:endParaRPr/>
          </a:p>
        </p:txBody>
      </p:sp>
      <p:sp>
        <p:nvSpPr>
          <p:cNvPr id="486" name="Shape"/>
          <p:cNvSpPr/>
          <p:nvPr/>
        </p:nvSpPr>
        <p:spPr>
          <a:xfrm>
            <a:off x="12023235" y="7607927"/>
            <a:ext cx="1201535" cy="404682"/>
          </a:xfrm>
          <a:custGeom>
            <a:avLst/>
            <a:gdLst/>
            <a:ahLst/>
            <a:cxnLst>
              <a:cxn ang="0">
                <a:pos x="wd2" y="hd2"/>
              </a:cxn>
              <a:cxn ang="5400000">
                <a:pos x="wd2" y="hd2"/>
              </a:cxn>
              <a:cxn ang="10800000">
                <a:pos x="wd2" y="hd2"/>
              </a:cxn>
              <a:cxn ang="16200000">
                <a:pos x="wd2" y="hd2"/>
              </a:cxn>
            </a:cxnLst>
            <a:rect l="0" t="0" r="r" b="b"/>
            <a:pathLst>
              <a:path w="21600" h="21600" extrusionOk="0">
                <a:moveTo>
                  <a:pt x="297" y="0"/>
                </a:moveTo>
                <a:lnTo>
                  <a:pt x="21303" y="0"/>
                </a:lnTo>
                <a:cubicBezTo>
                  <a:pt x="21345" y="0"/>
                  <a:pt x="21378" y="0"/>
                  <a:pt x="21405" y="7"/>
                </a:cubicBezTo>
                <a:cubicBezTo>
                  <a:pt x="21432" y="13"/>
                  <a:pt x="21453" y="31"/>
                  <a:pt x="21477" y="51"/>
                </a:cubicBezTo>
                <a:cubicBezTo>
                  <a:pt x="21502" y="83"/>
                  <a:pt x="21525" y="133"/>
                  <a:pt x="21543" y="198"/>
                </a:cubicBezTo>
                <a:cubicBezTo>
                  <a:pt x="21562" y="263"/>
                  <a:pt x="21576" y="342"/>
                  <a:pt x="21585" y="428"/>
                </a:cubicBezTo>
                <a:cubicBezTo>
                  <a:pt x="21591" y="512"/>
                  <a:pt x="21596" y="586"/>
                  <a:pt x="21598" y="682"/>
                </a:cubicBezTo>
                <a:cubicBezTo>
                  <a:pt x="21600" y="777"/>
                  <a:pt x="21600" y="890"/>
                  <a:pt x="21600" y="1041"/>
                </a:cubicBezTo>
                <a:lnTo>
                  <a:pt x="21600" y="20564"/>
                </a:lnTo>
                <a:cubicBezTo>
                  <a:pt x="21600" y="20712"/>
                  <a:pt x="21600" y="20824"/>
                  <a:pt x="21598" y="20919"/>
                </a:cubicBezTo>
                <a:cubicBezTo>
                  <a:pt x="21596" y="21014"/>
                  <a:pt x="21591" y="21089"/>
                  <a:pt x="21585" y="21172"/>
                </a:cubicBezTo>
                <a:cubicBezTo>
                  <a:pt x="21576" y="21259"/>
                  <a:pt x="21562" y="21337"/>
                  <a:pt x="21543" y="21402"/>
                </a:cubicBezTo>
                <a:cubicBezTo>
                  <a:pt x="21525" y="21468"/>
                  <a:pt x="21502" y="21518"/>
                  <a:pt x="21477" y="21549"/>
                </a:cubicBezTo>
                <a:cubicBezTo>
                  <a:pt x="21453" y="21570"/>
                  <a:pt x="21432" y="21587"/>
                  <a:pt x="21405" y="21594"/>
                </a:cubicBezTo>
                <a:cubicBezTo>
                  <a:pt x="21377" y="21600"/>
                  <a:pt x="21345" y="21600"/>
                  <a:pt x="21301" y="21600"/>
                </a:cubicBezTo>
                <a:lnTo>
                  <a:pt x="297" y="21600"/>
                </a:lnTo>
                <a:cubicBezTo>
                  <a:pt x="276" y="21600"/>
                  <a:pt x="257" y="21600"/>
                  <a:pt x="240" y="21599"/>
                </a:cubicBezTo>
                <a:cubicBezTo>
                  <a:pt x="224" y="21598"/>
                  <a:pt x="209" y="21597"/>
                  <a:pt x="195" y="21594"/>
                </a:cubicBezTo>
                <a:cubicBezTo>
                  <a:pt x="168" y="21587"/>
                  <a:pt x="147" y="21570"/>
                  <a:pt x="123" y="21549"/>
                </a:cubicBezTo>
                <a:cubicBezTo>
                  <a:pt x="110" y="21533"/>
                  <a:pt x="98" y="21513"/>
                  <a:pt x="87" y="21488"/>
                </a:cubicBezTo>
                <a:cubicBezTo>
                  <a:pt x="76" y="21464"/>
                  <a:pt x="66" y="21435"/>
                  <a:pt x="57" y="21402"/>
                </a:cubicBezTo>
                <a:cubicBezTo>
                  <a:pt x="38" y="21337"/>
                  <a:pt x="24" y="21259"/>
                  <a:pt x="15" y="21172"/>
                </a:cubicBezTo>
                <a:cubicBezTo>
                  <a:pt x="9" y="21089"/>
                  <a:pt x="4" y="21014"/>
                  <a:pt x="2" y="20919"/>
                </a:cubicBezTo>
                <a:cubicBezTo>
                  <a:pt x="0" y="20823"/>
                  <a:pt x="0" y="20710"/>
                  <a:pt x="0" y="20559"/>
                </a:cubicBezTo>
                <a:lnTo>
                  <a:pt x="0" y="1037"/>
                </a:lnTo>
                <a:cubicBezTo>
                  <a:pt x="0" y="888"/>
                  <a:pt x="0" y="776"/>
                  <a:pt x="2" y="681"/>
                </a:cubicBezTo>
                <a:cubicBezTo>
                  <a:pt x="4" y="586"/>
                  <a:pt x="9" y="512"/>
                  <a:pt x="15" y="428"/>
                </a:cubicBezTo>
                <a:cubicBezTo>
                  <a:pt x="24" y="342"/>
                  <a:pt x="38" y="263"/>
                  <a:pt x="57" y="198"/>
                </a:cubicBezTo>
                <a:cubicBezTo>
                  <a:pt x="75" y="133"/>
                  <a:pt x="98" y="83"/>
                  <a:pt x="123" y="51"/>
                </a:cubicBezTo>
                <a:cubicBezTo>
                  <a:pt x="134" y="39"/>
                  <a:pt x="146" y="29"/>
                  <a:pt x="157" y="22"/>
                </a:cubicBezTo>
                <a:cubicBezTo>
                  <a:pt x="163" y="18"/>
                  <a:pt x="170" y="15"/>
                  <a:pt x="176" y="13"/>
                </a:cubicBezTo>
                <a:cubicBezTo>
                  <a:pt x="182" y="10"/>
                  <a:pt x="189" y="8"/>
                  <a:pt x="195" y="7"/>
                </a:cubicBezTo>
                <a:cubicBezTo>
                  <a:pt x="209" y="3"/>
                  <a:pt x="224" y="1"/>
                  <a:pt x="240" y="1"/>
                </a:cubicBezTo>
                <a:cubicBezTo>
                  <a:pt x="249" y="0"/>
                  <a:pt x="258" y="0"/>
                  <a:pt x="267" y="0"/>
                </a:cubicBezTo>
                <a:cubicBezTo>
                  <a:pt x="277" y="0"/>
                  <a:pt x="287" y="0"/>
                  <a:pt x="297" y="0"/>
                </a:cubicBezTo>
                <a:close/>
              </a:path>
            </a:pathLst>
          </a:custGeom>
          <a:blipFill>
            <a:blip r:embed="rId6"/>
          </a:blipFill>
          <a:ln w="12700">
            <a:miter lim="400000"/>
          </a:ln>
        </p:spPr>
        <p:txBody>
          <a:bodyPr lIns="33865" tIns="33865" rIns="33865" bIns="33865" anchor="ctr"/>
          <a:lstStyle/>
          <a:p>
            <a:pPr algn="ctr" defTabSz="587022">
              <a:lnSpc>
                <a:spcPct val="100000"/>
              </a:lnSpc>
              <a:defRPr sz="1200" b="1">
                <a:solidFill>
                  <a:srgbClr val="FFFFFF"/>
                </a:solidFill>
              </a:defRPr>
            </a:pPr>
            <a:endParaRPr/>
          </a:p>
        </p:txBody>
      </p:sp>
      <p:sp>
        <p:nvSpPr>
          <p:cNvPr id="487" name="Allow"/>
          <p:cNvSpPr txBox="1"/>
          <p:nvPr/>
        </p:nvSpPr>
        <p:spPr>
          <a:xfrm>
            <a:off x="12363663" y="7681151"/>
            <a:ext cx="448845" cy="2582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a:defRPr sz="1300" b="1">
                <a:solidFill>
                  <a:srgbClr val="FFFFFF"/>
                </a:solidFill>
                <a:latin typeface="Roboto Condensed"/>
                <a:ea typeface="Roboto Condensed"/>
                <a:cs typeface="Roboto Condensed"/>
                <a:sym typeface="Roboto Condensed"/>
              </a:defRPr>
            </a:lvl1pPr>
          </a:lstStyle>
          <a:p>
            <a:r>
              <a:t>Allow</a:t>
            </a:r>
          </a:p>
        </p:txBody>
      </p:sp>
      <p:sp>
        <p:nvSpPr>
          <p:cNvPr id="488" name="Email ID"/>
          <p:cNvSpPr txBox="1"/>
          <p:nvPr/>
        </p:nvSpPr>
        <p:spPr>
          <a:xfrm>
            <a:off x="9698080" y="7681151"/>
            <a:ext cx="614670" cy="2582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defTabSz="587022">
              <a:lnSpc>
                <a:spcPct val="100000"/>
              </a:lnSpc>
              <a:defRPr sz="1300">
                <a:solidFill>
                  <a:srgbClr val="53585F"/>
                </a:solidFill>
                <a:latin typeface="Roboto Condensed"/>
                <a:ea typeface="Roboto Condensed"/>
                <a:cs typeface="Roboto Condensed"/>
                <a:sym typeface="Roboto Condensed"/>
              </a:defRPr>
            </a:lvl1pPr>
          </a:lstStyle>
          <a:p>
            <a:r>
              <a:t>Email ID</a:t>
            </a:r>
          </a:p>
        </p:txBody>
      </p:sp>
      <p:grpSp>
        <p:nvGrpSpPr>
          <p:cNvPr id="500" name="Group"/>
          <p:cNvGrpSpPr/>
          <p:nvPr/>
        </p:nvGrpSpPr>
        <p:grpSpPr>
          <a:xfrm>
            <a:off x="9400966" y="2460075"/>
            <a:ext cx="4267292" cy="1242303"/>
            <a:chOff x="0" y="0"/>
            <a:chExt cx="4267290" cy="1242301"/>
          </a:xfrm>
        </p:grpSpPr>
        <p:sp>
          <p:nvSpPr>
            <p:cNvPr id="489" name="Rectangle"/>
            <p:cNvSpPr/>
            <p:nvPr/>
          </p:nvSpPr>
          <p:spPr>
            <a:xfrm>
              <a:off x="15651" y="0"/>
              <a:ext cx="4251640" cy="1242302"/>
            </a:xfrm>
            <a:prstGeom prst="rect">
              <a:avLst/>
            </a:prstGeom>
            <a:solidFill>
              <a:srgbClr val="FFFFFF"/>
            </a:solidFill>
            <a:ln w="12700" cap="flat">
              <a:noFill/>
              <a:miter lim="400000"/>
            </a:ln>
            <a:effectLst>
              <a:outerShdw blurRad="190500" dir="5400000" rotWithShape="0">
                <a:srgbClr val="000000">
                  <a:alpha val="25509"/>
                </a:srgbClr>
              </a:outerShdw>
            </a:effectLst>
          </p:spPr>
          <p:txBody>
            <a:bodyPr wrap="square" lIns="33865" tIns="33865" rIns="33865" bIns="33865" numCol="1" anchor="ctr">
              <a:noAutofit/>
            </a:bodyP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grpSp>
          <p:nvGrpSpPr>
            <p:cNvPr id="492" name="Group"/>
            <p:cNvGrpSpPr/>
            <p:nvPr/>
          </p:nvGrpSpPr>
          <p:grpSpPr>
            <a:xfrm>
              <a:off x="175428" y="316349"/>
              <a:ext cx="988622" cy="609602"/>
              <a:chOff x="0" y="0"/>
              <a:chExt cx="988621" cy="609601"/>
            </a:xfrm>
          </p:grpSpPr>
          <p:sp>
            <p:nvSpPr>
              <p:cNvPr id="490" name="Rectangle"/>
              <p:cNvSpPr/>
              <p:nvPr/>
            </p:nvSpPr>
            <p:spPr>
              <a:xfrm>
                <a:off x="-1" y="-1"/>
                <a:ext cx="988623" cy="609603"/>
              </a:xfrm>
              <a:prstGeom prst="rect">
                <a:avLst/>
              </a:prstGeom>
              <a:solidFill>
                <a:srgbClr val="FFFFFF"/>
              </a:solidFill>
              <a:ln w="12700" cap="flat">
                <a:noFill/>
                <a:miter lim="400000"/>
              </a:ln>
              <a:effectLst/>
            </p:spPr>
            <p:txBody>
              <a:bodyPr wrap="square" lIns="33865" tIns="33865" rIns="33865" bIns="33865" numCol="1" anchor="ctr">
                <a:noAutofit/>
              </a:bodyP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pic>
            <p:nvPicPr>
              <p:cNvPr id="491" name="Image" descr="Image"/>
              <p:cNvPicPr>
                <a:picLocks noChangeAspect="1"/>
              </p:cNvPicPr>
              <p:nvPr/>
            </p:nvPicPr>
            <p:blipFill>
              <a:blip r:embed="rId7">
                <a:extLst/>
              </a:blip>
              <a:stretch>
                <a:fillRect/>
              </a:stretch>
            </p:blipFill>
            <p:spPr>
              <a:xfrm>
                <a:off x="18116" y="156056"/>
                <a:ext cx="914620" cy="208156"/>
              </a:xfrm>
              <a:prstGeom prst="rect">
                <a:avLst/>
              </a:prstGeom>
              <a:ln w="12700" cap="flat">
                <a:noFill/>
                <a:miter lim="400000"/>
              </a:ln>
              <a:effectLst/>
            </p:spPr>
          </p:pic>
        </p:grpSp>
        <p:pic>
          <p:nvPicPr>
            <p:cNvPr id="493" name="Image" descr="Image"/>
            <p:cNvPicPr>
              <a:picLocks noChangeAspect="1"/>
            </p:cNvPicPr>
            <p:nvPr/>
          </p:nvPicPr>
          <p:blipFill>
            <a:blip r:embed="rId8">
              <a:extLst/>
            </a:blip>
            <a:stretch>
              <a:fillRect/>
            </a:stretch>
          </p:blipFill>
          <p:spPr>
            <a:xfrm>
              <a:off x="4056942" y="125676"/>
              <a:ext cx="76548" cy="76548"/>
            </a:xfrm>
            <a:prstGeom prst="rect">
              <a:avLst/>
            </a:prstGeom>
            <a:ln w="12700" cap="flat">
              <a:noFill/>
              <a:miter lim="400000"/>
            </a:ln>
            <a:effectLst/>
          </p:spPr>
        </p:pic>
        <p:sp>
          <p:nvSpPr>
            <p:cNvPr id="494" name="Rounded Rectangle"/>
            <p:cNvSpPr/>
            <p:nvPr/>
          </p:nvSpPr>
          <p:spPr>
            <a:xfrm>
              <a:off x="1364026" y="746608"/>
              <a:ext cx="1202051" cy="344732"/>
            </a:xfrm>
            <a:prstGeom prst="roundRect">
              <a:avLst>
                <a:gd name="adj" fmla="val 3138"/>
              </a:avLst>
            </a:prstGeom>
            <a:blipFill rotWithShape="1">
              <a:blip r:embed="rId9"/>
              <a:srcRect/>
              <a:tile tx="0" ty="0" sx="100000" sy="100000" flip="none" algn="tl"/>
            </a:blipFill>
            <a:ln w="12700" cap="flat">
              <a:noFill/>
              <a:miter lim="400000"/>
            </a:ln>
            <a:effectLst>
              <a:outerShdw blurRad="25400" dist="12700" dir="5400000" rotWithShape="0">
                <a:srgbClr val="000000">
                  <a:alpha val="30191"/>
                </a:srgbClr>
              </a:outerShdw>
            </a:effectLst>
          </p:spPr>
          <p:txBody>
            <a:bodyPr wrap="square" lIns="33865" tIns="33865" rIns="33865" bIns="33865" numCol="1" anchor="ctr">
              <a:noAutofit/>
            </a:bodyPr>
            <a:lstStyle/>
            <a:p>
              <a:pPr algn="ctr" defTabSz="587022">
                <a:lnSpc>
                  <a:spcPct val="100000"/>
                </a:lnSpc>
                <a:defRPr sz="1200" b="1">
                  <a:solidFill>
                    <a:srgbClr val="FFFFFF"/>
                  </a:solidFill>
                </a:defRPr>
              </a:pPr>
              <a:endParaRPr/>
            </a:p>
          </p:txBody>
        </p:sp>
        <p:sp>
          <p:nvSpPr>
            <p:cNvPr id="495" name="Rounded Rectangle"/>
            <p:cNvSpPr/>
            <p:nvPr/>
          </p:nvSpPr>
          <p:spPr>
            <a:xfrm>
              <a:off x="2637655" y="746608"/>
              <a:ext cx="1202051" cy="344732"/>
            </a:xfrm>
            <a:prstGeom prst="roundRect">
              <a:avLst>
                <a:gd name="adj" fmla="val 3138"/>
              </a:avLst>
            </a:prstGeom>
            <a:blipFill rotWithShape="1">
              <a:blip r:embed="rId6"/>
              <a:srcRect/>
              <a:tile tx="0" ty="0" sx="100000" sy="100000" flip="none" algn="tl"/>
            </a:blipFill>
            <a:ln w="12700" cap="flat">
              <a:noFill/>
              <a:miter lim="400000"/>
            </a:ln>
            <a:effectLst>
              <a:outerShdw blurRad="25400" dist="12700" dir="5400000" rotWithShape="0">
                <a:srgbClr val="000000">
                  <a:alpha val="30191"/>
                </a:srgbClr>
              </a:outerShdw>
            </a:effectLst>
          </p:spPr>
          <p:txBody>
            <a:bodyPr wrap="square" lIns="33865" tIns="33865" rIns="33865" bIns="33865" numCol="1" anchor="ctr">
              <a:noAutofit/>
            </a:bodyPr>
            <a:lstStyle/>
            <a:p>
              <a:pPr algn="ctr" defTabSz="587022">
                <a:lnSpc>
                  <a:spcPct val="100000"/>
                </a:lnSpc>
                <a:defRPr sz="1200" b="1">
                  <a:solidFill>
                    <a:srgbClr val="FFFFFF"/>
                  </a:solidFill>
                </a:defRPr>
              </a:pPr>
              <a:endParaRPr/>
            </a:p>
          </p:txBody>
        </p:sp>
        <p:sp>
          <p:nvSpPr>
            <p:cNvPr id="496" name="Later"/>
            <p:cNvSpPr txBox="1"/>
            <p:nvPr/>
          </p:nvSpPr>
          <p:spPr>
            <a:xfrm>
              <a:off x="1738501" y="789858"/>
              <a:ext cx="421597" cy="2582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numCol="1" anchor="ctr">
              <a:spAutoFit/>
            </a:bodyPr>
            <a:lstStyle>
              <a:lvl1pPr>
                <a:defRPr sz="1300" b="1">
                  <a:solidFill>
                    <a:srgbClr val="FFFFFF"/>
                  </a:solidFill>
                  <a:latin typeface="Roboto Condensed"/>
                  <a:ea typeface="Roboto Condensed"/>
                  <a:cs typeface="Roboto Condensed"/>
                  <a:sym typeface="Roboto Condensed"/>
                </a:defRPr>
              </a:lvl1pPr>
            </a:lstStyle>
            <a:p>
              <a:r>
                <a:t>Later</a:t>
              </a:r>
            </a:p>
          </p:txBody>
        </p:sp>
        <p:sp>
          <p:nvSpPr>
            <p:cNvPr id="497" name="Allow"/>
            <p:cNvSpPr txBox="1"/>
            <p:nvPr/>
          </p:nvSpPr>
          <p:spPr>
            <a:xfrm>
              <a:off x="2995276" y="789858"/>
              <a:ext cx="448845" cy="2582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numCol="1" anchor="ctr">
              <a:spAutoFit/>
            </a:bodyPr>
            <a:lstStyle>
              <a:lvl1pPr>
                <a:defRPr sz="1300" b="1">
                  <a:solidFill>
                    <a:srgbClr val="FFFFFF"/>
                  </a:solidFill>
                  <a:latin typeface="Roboto Condensed"/>
                  <a:ea typeface="Roboto Condensed"/>
                  <a:cs typeface="Roboto Condensed"/>
                  <a:sym typeface="Roboto Condensed"/>
                </a:defRPr>
              </a:lvl1pPr>
            </a:lstStyle>
            <a:p>
              <a:r>
                <a:t>Allow</a:t>
              </a:r>
            </a:p>
          </p:txBody>
        </p:sp>
        <p:sp>
          <p:nvSpPr>
            <p:cNvPr id="498" name="Would you like to get our new offer updates?"/>
            <p:cNvSpPr txBox="1"/>
            <p:nvPr/>
          </p:nvSpPr>
          <p:spPr>
            <a:xfrm>
              <a:off x="1339856" y="109053"/>
              <a:ext cx="2558506" cy="520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nSpc>
                  <a:spcPct val="120000"/>
                </a:lnSpc>
                <a:defRPr sz="1300">
                  <a:solidFill>
                    <a:srgbClr val="53585F"/>
                  </a:solidFill>
                  <a:latin typeface="Roboto Condensed"/>
                  <a:ea typeface="Roboto Condensed"/>
                  <a:cs typeface="Roboto Condensed"/>
                  <a:sym typeface="Roboto Condensed"/>
                </a:defRPr>
              </a:pPr>
              <a:r>
                <a:t>Would you like to get tips on smart  trading and increase profits</a:t>
              </a:r>
            </a:p>
          </p:txBody>
        </p:sp>
        <p:pic>
          <p:nvPicPr>
            <p:cNvPr id="499" name="Picture 1" descr="Picture 1"/>
            <p:cNvPicPr>
              <a:picLocks noChangeAspect="1"/>
            </p:cNvPicPr>
            <p:nvPr/>
          </p:nvPicPr>
          <p:blipFill>
            <a:blip r:embed="rId10">
              <a:extLst/>
            </a:blip>
            <a:stretch>
              <a:fillRect/>
            </a:stretch>
          </p:blipFill>
          <p:spPr>
            <a:xfrm>
              <a:off x="0" y="0"/>
              <a:ext cx="1190970" cy="1242302"/>
            </a:xfrm>
            <a:prstGeom prst="rect">
              <a:avLst/>
            </a:prstGeom>
            <a:ln w="12700" cap="flat">
              <a:noFill/>
              <a:miter lim="400000"/>
            </a:ln>
            <a:effectLst/>
          </p:spPr>
        </p:pic>
      </p:grpSp>
      <p:sp>
        <p:nvSpPr>
          <p:cNvPr id="501"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b="1">
                <a:solidFill>
                  <a:srgbClr val="FFFFFF"/>
                </a:solidFill>
                <a:latin typeface="Roboto Condensed"/>
                <a:ea typeface="Roboto Condensed"/>
                <a:cs typeface="Roboto Condensed"/>
                <a:sym typeface="Roboto Condensed"/>
              </a:defRPr>
            </a:lvl1pPr>
          </a:lstStyle>
          <a:p>
            <a:r>
              <a:t>Consideration</a:t>
            </a:r>
          </a:p>
        </p:txBody>
      </p:sp>
      <p:pic>
        <p:nvPicPr>
          <p:cNvPr id="502" name="Image" descr="Image"/>
          <p:cNvPicPr>
            <a:picLocks noChangeAspect="1"/>
          </p:cNvPicPr>
          <p:nvPr/>
        </p:nvPicPr>
        <p:blipFill>
          <a:blip r:embed="rId11">
            <a:alphaModFix amt="50000"/>
            <a:extLst/>
          </a:blip>
          <a:stretch>
            <a:fillRect/>
          </a:stretch>
        </p:blipFill>
        <p:spPr>
          <a:xfrm>
            <a:off x="2111444" y="1081889"/>
            <a:ext cx="73027" cy="136527"/>
          </a:xfrm>
          <a:prstGeom prst="rect">
            <a:avLst/>
          </a:prstGeom>
          <a:ln w="12700">
            <a:miter lim="400000"/>
          </a:ln>
        </p:spPr>
      </p:pic>
      <p:pic>
        <p:nvPicPr>
          <p:cNvPr id="503" name="Image" descr="Image"/>
          <p:cNvPicPr>
            <a:picLocks noChangeAspect="1"/>
          </p:cNvPicPr>
          <p:nvPr/>
        </p:nvPicPr>
        <p:blipFill>
          <a:blip r:embed="rId11">
            <a:alphaModFix amt="50000"/>
            <a:extLst/>
          </a:blip>
          <a:stretch>
            <a:fillRect/>
          </a:stretch>
        </p:blipFill>
        <p:spPr>
          <a:xfrm>
            <a:off x="3587255" y="1081889"/>
            <a:ext cx="73027" cy="136527"/>
          </a:xfrm>
          <a:prstGeom prst="rect">
            <a:avLst/>
          </a:prstGeom>
          <a:ln w="12700">
            <a:miter lim="400000"/>
          </a:ln>
        </p:spPr>
      </p:pic>
      <p:sp>
        <p:nvSpPr>
          <p:cNvPr id="504" name="Increase Repeat Orders"/>
          <p:cNvSpPr txBox="1"/>
          <p:nvPr/>
        </p:nvSpPr>
        <p:spPr>
          <a:xfrm>
            <a:off x="2408767" y="978703"/>
            <a:ext cx="944365"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Evaluation</a:t>
            </a:r>
          </a:p>
        </p:txBody>
      </p:sp>
      <p:sp>
        <p:nvSpPr>
          <p:cNvPr id="505" name="Real Time Communication"/>
          <p:cNvSpPr txBox="1"/>
          <p:nvPr/>
        </p:nvSpPr>
        <p:spPr>
          <a:xfrm>
            <a:off x="3906819" y="978703"/>
            <a:ext cx="192425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Fund Account Opening</a:t>
            </a:r>
          </a:p>
        </p:txBody>
      </p:sp>
      <p:sp>
        <p:nvSpPr>
          <p:cNvPr id="506" name="Real Time Communication"/>
          <p:cNvSpPr txBox="1"/>
          <p:nvPr/>
        </p:nvSpPr>
        <p:spPr>
          <a:xfrm>
            <a:off x="6395517" y="978703"/>
            <a:ext cx="222518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Experience &amp; Transactions</a:t>
            </a:r>
          </a:p>
        </p:txBody>
      </p:sp>
      <p:sp>
        <p:nvSpPr>
          <p:cNvPr id="507" name="Real Time Communication"/>
          <p:cNvSpPr txBox="1"/>
          <p:nvPr/>
        </p:nvSpPr>
        <p:spPr>
          <a:xfrm>
            <a:off x="9186798" y="978703"/>
            <a:ext cx="87769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Retention</a:t>
            </a:r>
          </a:p>
        </p:txBody>
      </p:sp>
      <p:sp>
        <p:nvSpPr>
          <p:cNvPr id="508" name="Real Time Communication"/>
          <p:cNvSpPr txBox="1"/>
          <p:nvPr/>
        </p:nvSpPr>
        <p:spPr>
          <a:xfrm>
            <a:off x="10630589" y="978703"/>
            <a:ext cx="889298"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Advocacy</a:t>
            </a:r>
          </a:p>
        </p:txBody>
      </p:sp>
      <p:pic>
        <p:nvPicPr>
          <p:cNvPr id="509" name="Image" descr="Image"/>
          <p:cNvPicPr>
            <a:picLocks noChangeAspect="1"/>
          </p:cNvPicPr>
          <p:nvPr/>
        </p:nvPicPr>
        <p:blipFill>
          <a:blip r:embed="rId11">
            <a:alphaModFix amt="50000"/>
            <a:extLst/>
          </a:blip>
          <a:stretch>
            <a:fillRect/>
          </a:stretch>
        </p:blipFill>
        <p:spPr>
          <a:xfrm>
            <a:off x="8867234" y="1081889"/>
            <a:ext cx="73027" cy="136527"/>
          </a:xfrm>
          <a:prstGeom prst="rect">
            <a:avLst/>
          </a:prstGeom>
          <a:ln w="12700">
            <a:miter lim="400000"/>
          </a:ln>
        </p:spPr>
      </p:pic>
      <p:pic>
        <p:nvPicPr>
          <p:cNvPr id="510" name="Image" descr="Image"/>
          <p:cNvPicPr>
            <a:picLocks noChangeAspect="1"/>
          </p:cNvPicPr>
          <p:nvPr/>
        </p:nvPicPr>
        <p:blipFill>
          <a:blip r:embed="rId11">
            <a:alphaModFix amt="50000"/>
            <a:extLst/>
          </a:blip>
          <a:stretch>
            <a:fillRect/>
          </a:stretch>
        </p:blipFill>
        <p:spPr>
          <a:xfrm>
            <a:off x="10311024" y="1081889"/>
            <a:ext cx="73027" cy="136527"/>
          </a:xfrm>
          <a:prstGeom prst="rect">
            <a:avLst/>
          </a:prstGeom>
          <a:ln w="12700">
            <a:miter lim="400000"/>
          </a:ln>
        </p:spPr>
      </p:pic>
      <p:pic>
        <p:nvPicPr>
          <p:cNvPr id="511" name="Image" descr="Image"/>
          <p:cNvPicPr>
            <a:picLocks noChangeAspect="1"/>
          </p:cNvPicPr>
          <p:nvPr/>
        </p:nvPicPr>
        <p:blipFill>
          <a:blip r:embed="rId11">
            <a:alphaModFix amt="50000"/>
            <a:extLst/>
          </a:blip>
          <a:stretch>
            <a:fillRect/>
          </a:stretch>
        </p:blipFill>
        <p:spPr>
          <a:xfrm>
            <a:off x="6077605" y="1081889"/>
            <a:ext cx="73027" cy="136527"/>
          </a:xfrm>
          <a:prstGeom prst="rect">
            <a:avLst/>
          </a:prstGeom>
          <a:ln w="12700">
            <a:miter lim="400000"/>
          </a:ln>
        </p:spPr>
      </p:pic>
      <p:sp>
        <p:nvSpPr>
          <p:cNvPr id="512" name="On Leave intent - &quot;Hey, leaving already? Get the best trading tips personalised for you in your inbox. Share your email&quot;…"/>
          <p:cNvSpPr txBox="1"/>
          <p:nvPr/>
        </p:nvSpPr>
        <p:spPr>
          <a:xfrm>
            <a:off x="1201954" y="4438354"/>
            <a:ext cx="6241798" cy="1805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p>
            <a:pPr marL="228600" lvl="1" indent="-228600">
              <a:lnSpc>
                <a:spcPct val="120000"/>
              </a:lnSpc>
              <a:spcBef>
                <a:spcPts val="1500"/>
              </a:spcBef>
              <a:buSzPct val="37000"/>
              <a:buBlip>
                <a:blip r:embed="rId12"/>
              </a:buBlip>
              <a:defRPr sz="1800">
                <a:solidFill>
                  <a:srgbClr val="53585F"/>
                </a:solidFill>
                <a:latin typeface="Roboto Condensed"/>
                <a:ea typeface="Roboto Condensed"/>
                <a:cs typeface="Roboto Condensed"/>
                <a:sym typeface="Roboto Condensed"/>
              </a:defRPr>
            </a:pPr>
            <a:r>
              <a:t>On Leave intent - "Hey, leaving already? Get the best trading tips personalised for you in your inbox. Share your email" </a:t>
            </a:r>
          </a:p>
          <a:p>
            <a:pPr marL="228600" lvl="1" indent="-228600">
              <a:lnSpc>
                <a:spcPct val="120000"/>
              </a:lnSpc>
              <a:spcBef>
                <a:spcPts val="1500"/>
              </a:spcBef>
              <a:buClr>
                <a:srgbClr val="53585F"/>
              </a:buClr>
              <a:buSzPct val="37000"/>
              <a:buBlip>
                <a:blip r:embed="rId12"/>
              </a:buBlip>
              <a:defRPr sz="1800">
                <a:solidFill>
                  <a:srgbClr val="53585F"/>
                </a:solidFill>
                <a:latin typeface="Roboto Condensed"/>
                <a:ea typeface="Roboto Condensed"/>
                <a:cs typeface="Roboto Condensed"/>
                <a:sym typeface="Roboto Condensed"/>
              </a:defRPr>
            </a:pPr>
            <a:r>
              <a:t>On-site Notification - “Couldn’t find what you were looking 	for? Tell us what you are looking for and our trading expert will help you” *Request for phone number* </a:t>
            </a:r>
          </a:p>
        </p:txBody>
      </p:sp>
      <p:sp>
        <p:nvSpPr>
          <p:cNvPr id="513"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lide Number"/>
          <p:cNvSpPr txBox="1">
            <a:spLocks noGrp="1"/>
          </p:cNvSpPr>
          <p:nvPr>
            <p:ph type="sldNum" sz="quarter" idx="4294967295"/>
          </p:nvPr>
        </p:nvSpPr>
        <p:spPr>
          <a:xfrm>
            <a:off x="15468284" y="9136812"/>
            <a:ext cx="170376" cy="27093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DCDEE0"/>
                </a:solidFill>
                <a:latin typeface="Roboto Condensed"/>
                <a:ea typeface="Roboto Condensed"/>
                <a:cs typeface="Roboto Condensed"/>
                <a:sym typeface="Roboto Condensed"/>
              </a:defRPr>
            </a:lvl1pPr>
          </a:lstStyle>
          <a:p>
            <a:fld id="{86CB4B4D-7CA3-9044-876B-883B54F8677D}" type="slidenum">
              <a:t>2</a:t>
            </a:fld>
            <a:endParaRPr/>
          </a:p>
        </p:txBody>
      </p:sp>
      <p:sp>
        <p:nvSpPr>
          <p:cNvPr id="136" name="What do we do?">
            <a:hlinkClick r:id="rId2" action="ppaction://hlinksldjump"/>
          </p:cNvPr>
          <p:cNvSpPr txBox="1"/>
          <p:nvPr/>
        </p:nvSpPr>
        <p:spPr>
          <a:xfrm>
            <a:off x="2586187" y="878706"/>
            <a:ext cx="1893260" cy="385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defRPr>
                <a:solidFill>
                  <a:srgbClr val="FFFFFF"/>
                </a:solidFill>
                <a:latin typeface="Roboto Condensed"/>
                <a:ea typeface="Roboto Condensed"/>
                <a:cs typeface="Roboto Condensed"/>
                <a:sym typeface="Roboto Condensed"/>
              </a:defRPr>
            </a:lvl1pPr>
          </a:lstStyle>
          <a:p>
            <a:r>
              <a:t>What do we do?</a:t>
            </a:r>
          </a:p>
        </p:txBody>
      </p:sp>
      <p:sp>
        <p:nvSpPr>
          <p:cNvPr id="137" name="How it works?">
            <a:hlinkClick r:id="rId3" action="ppaction://hlinksldjump"/>
          </p:cNvPr>
          <p:cNvSpPr txBox="1"/>
          <p:nvPr/>
        </p:nvSpPr>
        <p:spPr>
          <a:xfrm>
            <a:off x="2586187" y="1612954"/>
            <a:ext cx="1660790" cy="385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defRPr>
                <a:solidFill>
                  <a:srgbClr val="FFFFFF"/>
                </a:solidFill>
                <a:latin typeface="Roboto Condensed"/>
                <a:ea typeface="Roboto Condensed"/>
                <a:cs typeface="Roboto Condensed"/>
                <a:sym typeface="Roboto Condensed"/>
              </a:defRPr>
            </a:lvl1pPr>
          </a:lstStyle>
          <a:p>
            <a:r>
              <a:t>How it works?</a:t>
            </a:r>
          </a:p>
        </p:txBody>
      </p:sp>
      <p:sp>
        <p:nvSpPr>
          <p:cNvPr id="138" name="Why choose us?">
            <a:hlinkClick r:id="rId4" action="ppaction://hlinksldjump"/>
          </p:cNvPr>
          <p:cNvSpPr txBox="1"/>
          <p:nvPr/>
        </p:nvSpPr>
        <p:spPr>
          <a:xfrm>
            <a:off x="2586187" y="2347202"/>
            <a:ext cx="1906493" cy="385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defRPr>
                <a:solidFill>
                  <a:srgbClr val="FFFFFF"/>
                </a:solidFill>
                <a:latin typeface="Roboto Condensed"/>
                <a:ea typeface="Roboto Condensed"/>
                <a:cs typeface="Roboto Condensed"/>
                <a:sym typeface="Roboto Condensed"/>
              </a:defRPr>
            </a:lvl1pPr>
          </a:lstStyle>
          <a:p>
            <a:r>
              <a:t>Why choose us?</a:t>
            </a:r>
          </a:p>
        </p:txBody>
      </p:sp>
      <p:sp>
        <p:nvSpPr>
          <p:cNvPr id="139" name="testimonial">
            <a:hlinkClick r:id="rId5" action="ppaction://hlinksldjump"/>
          </p:cNvPr>
          <p:cNvSpPr txBox="1"/>
          <p:nvPr/>
        </p:nvSpPr>
        <p:spPr>
          <a:xfrm>
            <a:off x="2586187" y="3014168"/>
            <a:ext cx="1374841" cy="519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defRPr>
                <a:solidFill>
                  <a:srgbClr val="FFFFFF"/>
                </a:solidFill>
                <a:latin typeface="Roboto Condensed"/>
                <a:ea typeface="Roboto Condensed"/>
                <a:cs typeface="Roboto Condensed"/>
                <a:sym typeface="Roboto Condensed"/>
              </a:defRPr>
            </a:lvl1pPr>
          </a:lstStyle>
          <a:p>
            <a:r>
              <a:rPr lang="en-US" dirty="0"/>
              <a:t>T</a:t>
            </a:r>
            <a:r>
              <a:rPr dirty="0"/>
              <a:t>estimonial</a:t>
            </a:r>
          </a:p>
        </p:txBody>
      </p:sp>
      <p:sp>
        <p:nvSpPr>
          <p:cNvPr id="140" name="Our Pitch">
            <a:hlinkClick r:id="rId6" action="ppaction://hlinksldjump"/>
          </p:cNvPr>
          <p:cNvSpPr txBox="1"/>
          <p:nvPr/>
        </p:nvSpPr>
        <p:spPr>
          <a:xfrm>
            <a:off x="2586187" y="3815698"/>
            <a:ext cx="1097625" cy="385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defRPr>
                <a:solidFill>
                  <a:srgbClr val="FFFFFF"/>
                </a:solidFill>
                <a:latin typeface="Roboto Condensed"/>
                <a:ea typeface="Roboto Condensed"/>
                <a:cs typeface="Roboto Condensed"/>
                <a:sym typeface="Roboto Condensed"/>
              </a:defRPr>
            </a:lvl1pPr>
          </a:lstStyle>
          <a:p>
            <a:r>
              <a:t>Our Pitch</a:t>
            </a:r>
          </a:p>
        </p:txBody>
      </p:sp>
      <p:sp>
        <p:nvSpPr>
          <p:cNvPr id="141" name="Objective">
            <a:hlinkClick r:id="rId7" action="ppaction://hlinksldjump"/>
          </p:cNvPr>
          <p:cNvSpPr txBox="1"/>
          <p:nvPr/>
        </p:nvSpPr>
        <p:spPr>
          <a:xfrm>
            <a:off x="2586187" y="4549946"/>
            <a:ext cx="1103491" cy="385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defRPr>
                <a:solidFill>
                  <a:srgbClr val="FFFFFF"/>
                </a:solidFill>
                <a:latin typeface="Roboto Condensed"/>
                <a:ea typeface="Roboto Condensed"/>
                <a:cs typeface="Roboto Condensed"/>
                <a:sym typeface="Roboto Condensed"/>
              </a:defRPr>
            </a:lvl1pPr>
          </a:lstStyle>
          <a:p>
            <a:r>
              <a:t>Objective</a:t>
            </a:r>
          </a:p>
        </p:txBody>
      </p:sp>
      <p:sp>
        <p:nvSpPr>
          <p:cNvPr id="142" name="01"/>
          <p:cNvSpPr txBox="1"/>
          <p:nvPr/>
        </p:nvSpPr>
        <p:spPr>
          <a:xfrm>
            <a:off x="1934513" y="859656"/>
            <a:ext cx="381364" cy="423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gn="r" defTabSz="587022">
              <a:lnSpc>
                <a:spcPct val="140000"/>
              </a:lnSpc>
              <a:spcBef>
                <a:spcPts val="4100"/>
              </a:spcBef>
              <a:defRPr sz="2400" cap="all">
                <a:solidFill>
                  <a:srgbClr val="DCDEE0"/>
                </a:solidFill>
                <a:latin typeface="Roboto Condensed"/>
                <a:ea typeface="Roboto Condensed"/>
                <a:cs typeface="Roboto Condensed"/>
                <a:sym typeface="Roboto Condensed"/>
              </a:defRPr>
            </a:lvl1pPr>
          </a:lstStyle>
          <a:p>
            <a:r>
              <a:t>01</a:t>
            </a:r>
          </a:p>
        </p:txBody>
      </p:sp>
      <p:sp>
        <p:nvSpPr>
          <p:cNvPr id="143" name="02"/>
          <p:cNvSpPr txBox="1"/>
          <p:nvPr/>
        </p:nvSpPr>
        <p:spPr>
          <a:xfrm>
            <a:off x="1934513" y="1593904"/>
            <a:ext cx="381364" cy="423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gn="r" defTabSz="587022">
              <a:lnSpc>
                <a:spcPct val="140000"/>
              </a:lnSpc>
              <a:spcBef>
                <a:spcPts val="4100"/>
              </a:spcBef>
              <a:defRPr sz="2400" cap="all">
                <a:solidFill>
                  <a:srgbClr val="DCDEE0"/>
                </a:solidFill>
                <a:latin typeface="Roboto Condensed"/>
                <a:ea typeface="Roboto Condensed"/>
                <a:cs typeface="Roboto Condensed"/>
                <a:sym typeface="Roboto Condensed"/>
              </a:defRPr>
            </a:lvl1pPr>
          </a:lstStyle>
          <a:p>
            <a:r>
              <a:t>02</a:t>
            </a:r>
          </a:p>
        </p:txBody>
      </p:sp>
      <p:sp>
        <p:nvSpPr>
          <p:cNvPr id="144" name="03"/>
          <p:cNvSpPr txBox="1"/>
          <p:nvPr/>
        </p:nvSpPr>
        <p:spPr>
          <a:xfrm>
            <a:off x="1934513" y="2328152"/>
            <a:ext cx="381364" cy="423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gn="r" defTabSz="587022">
              <a:lnSpc>
                <a:spcPct val="140000"/>
              </a:lnSpc>
              <a:spcBef>
                <a:spcPts val="4100"/>
              </a:spcBef>
              <a:defRPr sz="2400" cap="all">
                <a:solidFill>
                  <a:srgbClr val="DCDEE0"/>
                </a:solidFill>
                <a:latin typeface="Roboto Condensed"/>
                <a:ea typeface="Roboto Condensed"/>
                <a:cs typeface="Roboto Condensed"/>
                <a:sym typeface="Roboto Condensed"/>
              </a:defRPr>
            </a:lvl1pPr>
          </a:lstStyle>
          <a:p>
            <a:r>
              <a:t>03</a:t>
            </a:r>
          </a:p>
        </p:txBody>
      </p:sp>
      <p:sp>
        <p:nvSpPr>
          <p:cNvPr id="145" name="04"/>
          <p:cNvSpPr txBox="1"/>
          <p:nvPr/>
        </p:nvSpPr>
        <p:spPr>
          <a:xfrm>
            <a:off x="1934513" y="3062400"/>
            <a:ext cx="381364" cy="423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gn="r" defTabSz="587022">
              <a:lnSpc>
                <a:spcPct val="140000"/>
              </a:lnSpc>
              <a:spcBef>
                <a:spcPts val="4100"/>
              </a:spcBef>
              <a:defRPr sz="2400" cap="all">
                <a:solidFill>
                  <a:srgbClr val="DCDEE0"/>
                </a:solidFill>
                <a:latin typeface="Roboto Condensed"/>
                <a:ea typeface="Roboto Condensed"/>
                <a:cs typeface="Roboto Condensed"/>
                <a:sym typeface="Roboto Condensed"/>
              </a:defRPr>
            </a:lvl1pPr>
          </a:lstStyle>
          <a:p>
            <a:r>
              <a:t>04</a:t>
            </a:r>
          </a:p>
        </p:txBody>
      </p:sp>
      <p:sp>
        <p:nvSpPr>
          <p:cNvPr id="146" name="05"/>
          <p:cNvSpPr txBox="1"/>
          <p:nvPr/>
        </p:nvSpPr>
        <p:spPr>
          <a:xfrm>
            <a:off x="1934513" y="3796648"/>
            <a:ext cx="381364" cy="423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gn="r" defTabSz="587022">
              <a:lnSpc>
                <a:spcPct val="140000"/>
              </a:lnSpc>
              <a:spcBef>
                <a:spcPts val="4100"/>
              </a:spcBef>
              <a:defRPr sz="2400" cap="all">
                <a:solidFill>
                  <a:srgbClr val="DCDEE0"/>
                </a:solidFill>
                <a:latin typeface="Roboto Condensed"/>
                <a:ea typeface="Roboto Condensed"/>
                <a:cs typeface="Roboto Condensed"/>
                <a:sym typeface="Roboto Condensed"/>
              </a:defRPr>
            </a:lvl1pPr>
          </a:lstStyle>
          <a:p>
            <a:r>
              <a:t>05</a:t>
            </a:r>
          </a:p>
        </p:txBody>
      </p:sp>
      <p:sp>
        <p:nvSpPr>
          <p:cNvPr id="147" name="06"/>
          <p:cNvSpPr txBox="1"/>
          <p:nvPr/>
        </p:nvSpPr>
        <p:spPr>
          <a:xfrm>
            <a:off x="1934513" y="4530896"/>
            <a:ext cx="381364" cy="423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gn="r" defTabSz="587022">
              <a:lnSpc>
                <a:spcPct val="140000"/>
              </a:lnSpc>
              <a:spcBef>
                <a:spcPts val="4100"/>
              </a:spcBef>
              <a:defRPr sz="2400" cap="all">
                <a:solidFill>
                  <a:srgbClr val="DCDEE0"/>
                </a:solidFill>
                <a:latin typeface="Roboto Condensed"/>
                <a:ea typeface="Roboto Condensed"/>
                <a:cs typeface="Roboto Condensed"/>
                <a:sym typeface="Roboto Condensed"/>
              </a:defRPr>
            </a:lvl1pPr>
          </a:lstStyle>
          <a:p>
            <a:r>
              <a:t>06</a:t>
            </a:r>
          </a:p>
        </p:txBody>
      </p:sp>
      <p:sp>
        <p:nvSpPr>
          <p:cNvPr id="148" name="Customer Lifecycle">
            <a:hlinkClick r:id="rId8" action="ppaction://hlinksldjump"/>
          </p:cNvPr>
          <p:cNvSpPr txBox="1"/>
          <p:nvPr/>
        </p:nvSpPr>
        <p:spPr>
          <a:xfrm>
            <a:off x="2572588" y="5965302"/>
            <a:ext cx="2191487" cy="385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defRPr>
                <a:solidFill>
                  <a:srgbClr val="FFFFFF"/>
                </a:solidFill>
                <a:latin typeface="Roboto Condensed"/>
                <a:ea typeface="Roboto Condensed"/>
                <a:cs typeface="Roboto Condensed"/>
                <a:sym typeface="Roboto Condensed"/>
              </a:defRPr>
            </a:lvl1pPr>
          </a:lstStyle>
          <a:p>
            <a:r>
              <a:t>Customer Lifecycle</a:t>
            </a:r>
          </a:p>
        </p:txBody>
      </p:sp>
      <p:sp>
        <p:nvSpPr>
          <p:cNvPr id="149" name="08"/>
          <p:cNvSpPr txBox="1"/>
          <p:nvPr/>
        </p:nvSpPr>
        <p:spPr>
          <a:xfrm>
            <a:off x="1920914" y="5946252"/>
            <a:ext cx="381365" cy="423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gn="r" defTabSz="587022">
              <a:lnSpc>
                <a:spcPct val="140000"/>
              </a:lnSpc>
              <a:spcBef>
                <a:spcPts val="4100"/>
              </a:spcBef>
              <a:defRPr sz="2400" cap="all">
                <a:solidFill>
                  <a:srgbClr val="DCDEE0"/>
                </a:solidFill>
                <a:latin typeface="Roboto Condensed"/>
                <a:ea typeface="Roboto Condensed"/>
                <a:cs typeface="Roboto Condensed"/>
                <a:sym typeface="Roboto Condensed"/>
              </a:defRPr>
            </a:lvl1pPr>
          </a:lstStyle>
          <a:p>
            <a:r>
              <a:t>08</a:t>
            </a:r>
          </a:p>
        </p:txBody>
      </p:sp>
      <p:sp>
        <p:nvSpPr>
          <p:cNvPr id="150" name="Consideration…"/>
          <p:cNvSpPr txBox="1"/>
          <p:nvPr/>
        </p:nvSpPr>
        <p:spPr>
          <a:xfrm>
            <a:off x="2596127" y="6489410"/>
            <a:ext cx="2896362" cy="25505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spAutoFit/>
          </a:bodyPr>
          <a:lstStyle/>
          <a:p>
            <a:pPr marL="254000" indent="-254000">
              <a:buSzPct val="104999"/>
              <a:buChar char="•"/>
              <a:defRPr sz="1900">
                <a:solidFill>
                  <a:srgbClr val="DCDEE0"/>
                </a:solidFill>
                <a:latin typeface="Roboto Condensed"/>
                <a:ea typeface="Roboto Condensed"/>
                <a:cs typeface="Roboto Condensed"/>
                <a:sym typeface="Roboto Condensed"/>
              </a:defRPr>
            </a:pPr>
            <a:r>
              <a:t>Consideration </a:t>
            </a:r>
          </a:p>
          <a:p>
            <a:pPr marL="254000" indent="-254000">
              <a:buSzPct val="104999"/>
              <a:buChar char="•"/>
              <a:defRPr sz="1900">
                <a:solidFill>
                  <a:srgbClr val="DCDEE0"/>
                </a:solidFill>
                <a:latin typeface="Roboto Condensed"/>
                <a:ea typeface="Roboto Condensed"/>
                <a:cs typeface="Roboto Condensed"/>
                <a:sym typeface="Roboto Condensed"/>
              </a:defRPr>
            </a:pPr>
            <a:r>
              <a:t>Evaluation </a:t>
            </a:r>
          </a:p>
          <a:p>
            <a:pPr marL="254000" indent="-254000">
              <a:buSzPct val="104999"/>
              <a:buChar char="•"/>
              <a:defRPr sz="1900">
                <a:solidFill>
                  <a:srgbClr val="DCDEE0"/>
                </a:solidFill>
                <a:latin typeface="Roboto Condensed"/>
                <a:ea typeface="Roboto Condensed"/>
                <a:cs typeface="Roboto Condensed"/>
                <a:sym typeface="Roboto Condensed"/>
              </a:defRPr>
            </a:pPr>
            <a:r>
              <a:t>Fund Account Opening</a:t>
            </a:r>
          </a:p>
          <a:p>
            <a:pPr marL="254000" indent="-254000">
              <a:buSzPct val="104999"/>
              <a:buChar char="•"/>
              <a:defRPr sz="1900">
                <a:solidFill>
                  <a:srgbClr val="DCDEE0"/>
                </a:solidFill>
                <a:latin typeface="Roboto Condensed"/>
                <a:ea typeface="Roboto Condensed"/>
                <a:cs typeface="Roboto Condensed"/>
                <a:sym typeface="Roboto Condensed"/>
              </a:defRPr>
            </a:pPr>
            <a:r>
              <a:t>Experience &amp; Transactions</a:t>
            </a:r>
          </a:p>
          <a:p>
            <a:pPr marL="254000" indent="-254000">
              <a:buSzPct val="104999"/>
              <a:buChar char="•"/>
              <a:defRPr sz="1900">
                <a:solidFill>
                  <a:srgbClr val="DCDEE0"/>
                </a:solidFill>
                <a:latin typeface="Roboto Condensed"/>
                <a:ea typeface="Roboto Condensed"/>
                <a:cs typeface="Roboto Condensed"/>
                <a:sym typeface="Roboto Condensed"/>
              </a:defRPr>
            </a:pPr>
            <a:r>
              <a:t>Retention</a:t>
            </a:r>
          </a:p>
          <a:p>
            <a:pPr marL="254000" indent="-254000">
              <a:buSzPct val="104999"/>
              <a:buChar char="•"/>
              <a:defRPr sz="1900">
                <a:solidFill>
                  <a:srgbClr val="DCDEE0"/>
                </a:solidFill>
                <a:latin typeface="Roboto Condensed"/>
                <a:ea typeface="Roboto Condensed"/>
                <a:cs typeface="Roboto Condensed"/>
                <a:sym typeface="Roboto Condensed"/>
              </a:defRPr>
            </a:pPr>
            <a:r>
              <a:t>Advocacy</a:t>
            </a:r>
          </a:p>
        </p:txBody>
      </p:sp>
      <p:sp>
        <p:nvSpPr>
          <p:cNvPr id="151" name="What we do for our Business loans Clients?"/>
          <p:cNvSpPr txBox="1"/>
          <p:nvPr/>
        </p:nvSpPr>
        <p:spPr>
          <a:xfrm>
            <a:off x="2561898" y="5216912"/>
            <a:ext cx="5278153" cy="519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defRPr>
                <a:solidFill>
                  <a:srgbClr val="FFFFFF"/>
                </a:solidFill>
                <a:latin typeface="Roboto Condensed"/>
                <a:ea typeface="Roboto Condensed"/>
                <a:cs typeface="Roboto Condensed"/>
                <a:sym typeface="Roboto Condensed"/>
              </a:defRPr>
            </a:lvl1pPr>
          </a:lstStyle>
          <a:p>
            <a:r>
              <a:rPr dirty="0"/>
              <a:t>What we do for our </a:t>
            </a:r>
            <a:r>
              <a:rPr lang="en-US" dirty="0"/>
              <a:t>Online Trading Companies</a:t>
            </a:r>
            <a:r>
              <a:rPr dirty="0"/>
              <a:t>?</a:t>
            </a:r>
          </a:p>
        </p:txBody>
      </p:sp>
      <p:sp>
        <p:nvSpPr>
          <p:cNvPr id="152" name="07"/>
          <p:cNvSpPr txBox="1"/>
          <p:nvPr/>
        </p:nvSpPr>
        <p:spPr>
          <a:xfrm>
            <a:off x="1910224" y="5265144"/>
            <a:ext cx="381365" cy="423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gn="r" defTabSz="587022">
              <a:lnSpc>
                <a:spcPct val="140000"/>
              </a:lnSpc>
              <a:spcBef>
                <a:spcPts val="4100"/>
              </a:spcBef>
              <a:defRPr sz="2400" cap="all">
                <a:solidFill>
                  <a:srgbClr val="DCDEE0"/>
                </a:solidFill>
                <a:latin typeface="Roboto Condensed"/>
                <a:ea typeface="Roboto Condensed"/>
                <a:cs typeface="Roboto Condensed"/>
                <a:sym typeface="Roboto Condensed"/>
              </a:defRPr>
            </a:lvl1pPr>
          </a:lstStyle>
          <a:p>
            <a:r>
              <a:t>07</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20</a:t>
            </a:fld>
            <a:endParaRPr/>
          </a:p>
        </p:txBody>
      </p:sp>
      <p:sp>
        <p:nvSpPr>
          <p:cNvPr id="516"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
        <p:nvSpPr>
          <p:cNvPr id="517"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Consideration</a:t>
            </a:r>
          </a:p>
        </p:txBody>
      </p:sp>
      <p:pic>
        <p:nvPicPr>
          <p:cNvPr id="518" name="Image" descr="Image"/>
          <p:cNvPicPr>
            <a:picLocks noChangeAspect="1"/>
          </p:cNvPicPr>
          <p:nvPr/>
        </p:nvPicPr>
        <p:blipFill>
          <a:blip r:embed="rId2">
            <a:alphaModFix amt="50000"/>
            <a:extLst/>
          </a:blip>
          <a:stretch>
            <a:fillRect/>
          </a:stretch>
        </p:blipFill>
        <p:spPr>
          <a:xfrm>
            <a:off x="2111444" y="1081889"/>
            <a:ext cx="73027" cy="136527"/>
          </a:xfrm>
          <a:prstGeom prst="rect">
            <a:avLst/>
          </a:prstGeom>
          <a:ln w="12700">
            <a:miter lim="400000"/>
          </a:ln>
        </p:spPr>
      </p:pic>
      <p:pic>
        <p:nvPicPr>
          <p:cNvPr id="519" name="Image" descr="Image"/>
          <p:cNvPicPr>
            <a:picLocks noChangeAspect="1"/>
          </p:cNvPicPr>
          <p:nvPr/>
        </p:nvPicPr>
        <p:blipFill>
          <a:blip r:embed="rId2">
            <a:alphaModFix amt="50000"/>
            <a:extLst/>
          </a:blip>
          <a:stretch>
            <a:fillRect/>
          </a:stretch>
        </p:blipFill>
        <p:spPr>
          <a:xfrm>
            <a:off x="3587255" y="1081889"/>
            <a:ext cx="73027" cy="136527"/>
          </a:xfrm>
          <a:prstGeom prst="rect">
            <a:avLst/>
          </a:prstGeom>
          <a:ln w="12700">
            <a:miter lim="400000"/>
          </a:ln>
        </p:spPr>
      </p:pic>
      <p:sp>
        <p:nvSpPr>
          <p:cNvPr id="520" name="Increase Repeat Orders"/>
          <p:cNvSpPr txBox="1"/>
          <p:nvPr/>
        </p:nvSpPr>
        <p:spPr>
          <a:xfrm>
            <a:off x="2408767" y="978703"/>
            <a:ext cx="958454"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b="1">
                <a:solidFill>
                  <a:srgbClr val="FFFFFF"/>
                </a:solidFill>
                <a:latin typeface="Roboto Condensed"/>
                <a:ea typeface="Roboto Condensed"/>
                <a:cs typeface="Roboto Condensed"/>
                <a:sym typeface="Roboto Condensed"/>
              </a:defRPr>
            </a:lvl1pPr>
          </a:lstStyle>
          <a:p>
            <a:r>
              <a:t>Evaluation</a:t>
            </a:r>
          </a:p>
        </p:txBody>
      </p:sp>
      <p:sp>
        <p:nvSpPr>
          <p:cNvPr id="521" name="Real Time Communication"/>
          <p:cNvSpPr txBox="1"/>
          <p:nvPr/>
        </p:nvSpPr>
        <p:spPr>
          <a:xfrm>
            <a:off x="3906819" y="978703"/>
            <a:ext cx="192425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Fund Account Opening</a:t>
            </a:r>
          </a:p>
        </p:txBody>
      </p:sp>
      <p:sp>
        <p:nvSpPr>
          <p:cNvPr id="522" name="Real Time Communication"/>
          <p:cNvSpPr txBox="1"/>
          <p:nvPr/>
        </p:nvSpPr>
        <p:spPr>
          <a:xfrm>
            <a:off x="6395517" y="978703"/>
            <a:ext cx="222518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Experience &amp; Transactions</a:t>
            </a:r>
          </a:p>
        </p:txBody>
      </p:sp>
      <p:sp>
        <p:nvSpPr>
          <p:cNvPr id="523" name="Real Time Communication"/>
          <p:cNvSpPr txBox="1"/>
          <p:nvPr/>
        </p:nvSpPr>
        <p:spPr>
          <a:xfrm>
            <a:off x="9186798" y="978703"/>
            <a:ext cx="87769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Retention</a:t>
            </a:r>
          </a:p>
        </p:txBody>
      </p:sp>
      <p:sp>
        <p:nvSpPr>
          <p:cNvPr id="524" name="Real Time Communication"/>
          <p:cNvSpPr txBox="1"/>
          <p:nvPr/>
        </p:nvSpPr>
        <p:spPr>
          <a:xfrm>
            <a:off x="10630589" y="978703"/>
            <a:ext cx="889298"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Advocacy</a:t>
            </a:r>
          </a:p>
        </p:txBody>
      </p:sp>
      <p:pic>
        <p:nvPicPr>
          <p:cNvPr id="525" name="Image" descr="Image"/>
          <p:cNvPicPr>
            <a:picLocks noChangeAspect="1"/>
          </p:cNvPicPr>
          <p:nvPr/>
        </p:nvPicPr>
        <p:blipFill>
          <a:blip r:embed="rId2">
            <a:alphaModFix amt="50000"/>
            <a:extLst/>
          </a:blip>
          <a:stretch>
            <a:fillRect/>
          </a:stretch>
        </p:blipFill>
        <p:spPr>
          <a:xfrm>
            <a:off x="8867234" y="1081889"/>
            <a:ext cx="73027" cy="136527"/>
          </a:xfrm>
          <a:prstGeom prst="rect">
            <a:avLst/>
          </a:prstGeom>
          <a:ln w="12700">
            <a:miter lim="400000"/>
          </a:ln>
        </p:spPr>
      </p:pic>
      <p:pic>
        <p:nvPicPr>
          <p:cNvPr id="526" name="Image" descr="Image"/>
          <p:cNvPicPr>
            <a:picLocks noChangeAspect="1"/>
          </p:cNvPicPr>
          <p:nvPr/>
        </p:nvPicPr>
        <p:blipFill>
          <a:blip r:embed="rId2">
            <a:alphaModFix amt="50000"/>
            <a:extLst/>
          </a:blip>
          <a:stretch>
            <a:fillRect/>
          </a:stretch>
        </p:blipFill>
        <p:spPr>
          <a:xfrm>
            <a:off x="10311024" y="1081889"/>
            <a:ext cx="73027" cy="136527"/>
          </a:xfrm>
          <a:prstGeom prst="rect">
            <a:avLst/>
          </a:prstGeom>
          <a:ln w="12700">
            <a:miter lim="400000"/>
          </a:ln>
        </p:spPr>
      </p:pic>
      <p:pic>
        <p:nvPicPr>
          <p:cNvPr id="527" name="Image" descr="Image"/>
          <p:cNvPicPr>
            <a:picLocks noChangeAspect="1"/>
          </p:cNvPicPr>
          <p:nvPr/>
        </p:nvPicPr>
        <p:blipFill>
          <a:blip r:embed="rId2">
            <a:alphaModFix amt="50000"/>
            <a:extLst/>
          </a:blip>
          <a:stretch>
            <a:fillRect/>
          </a:stretch>
        </p:blipFill>
        <p:spPr>
          <a:xfrm>
            <a:off x="6077605" y="1081889"/>
            <a:ext cx="73027" cy="136527"/>
          </a:xfrm>
          <a:prstGeom prst="rect">
            <a:avLst/>
          </a:prstGeom>
          <a:ln w="12700">
            <a:miter lim="400000"/>
          </a:ln>
        </p:spPr>
      </p:pic>
      <p:sp>
        <p:nvSpPr>
          <p:cNvPr id="528" name="Problem"/>
          <p:cNvSpPr txBox="1"/>
          <p:nvPr/>
        </p:nvSpPr>
        <p:spPr>
          <a:xfrm>
            <a:off x="679920" y="2119536"/>
            <a:ext cx="1689748"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Problem</a:t>
            </a:r>
          </a:p>
        </p:txBody>
      </p:sp>
      <p:sp>
        <p:nvSpPr>
          <p:cNvPr id="529" name="New User Activation"/>
          <p:cNvSpPr txBox="1"/>
          <p:nvPr/>
        </p:nvSpPr>
        <p:spPr>
          <a:xfrm>
            <a:off x="679920" y="2910443"/>
            <a:ext cx="5533569"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User May Consider other Competitors</a:t>
            </a:r>
          </a:p>
        </p:txBody>
      </p:sp>
      <p:sp>
        <p:nvSpPr>
          <p:cNvPr id="530" name="This is the first stage for a new user who may just be browsing for the best available price options. Churn is the highest at this stage and if users do not leave their contact details, then getting them back to the website/app is difficult"/>
          <p:cNvSpPr txBox="1"/>
          <p:nvPr/>
        </p:nvSpPr>
        <p:spPr>
          <a:xfrm>
            <a:off x="679920" y="3530902"/>
            <a:ext cx="10332469" cy="744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1500"/>
              </a:spcBef>
              <a:defRPr sz="1900">
                <a:solidFill>
                  <a:srgbClr val="53585F"/>
                </a:solidFill>
                <a:latin typeface="Roboto Condensed"/>
                <a:ea typeface="Roboto Condensed"/>
                <a:cs typeface="Roboto Condensed"/>
                <a:sym typeface="Roboto Condensed"/>
              </a:defRPr>
            </a:pPr>
            <a:r>
              <a:t>At this stage, user comes back to the website and browses the services in detail. They spend more time checking out the listings but don’t eventually open an account.</a:t>
            </a:r>
          </a:p>
        </p:txBody>
      </p:sp>
      <p:sp>
        <p:nvSpPr>
          <p:cNvPr id="531" name="Goal"/>
          <p:cNvSpPr txBox="1"/>
          <p:nvPr/>
        </p:nvSpPr>
        <p:spPr>
          <a:xfrm>
            <a:off x="679920" y="5074640"/>
            <a:ext cx="1099895"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Goal</a:t>
            </a:r>
          </a:p>
        </p:txBody>
      </p:sp>
      <p:sp>
        <p:nvSpPr>
          <p:cNvPr id="532" name="Increase booking process initiated, reach out to users who are looking for more information, get user to share some contact information"/>
          <p:cNvSpPr txBox="1"/>
          <p:nvPr/>
        </p:nvSpPr>
        <p:spPr>
          <a:xfrm>
            <a:off x="679920" y="6496168"/>
            <a:ext cx="9800429"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spcBef>
                <a:spcPts val="1500"/>
              </a:spcBef>
              <a:defRPr sz="1900">
                <a:solidFill>
                  <a:srgbClr val="53585F"/>
                </a:solidFill>
                <a:latin typeface="Roboto Condensed"/>
                <a:ea typeface="Roboto Condensed"/>
                <a:cs typeface="Roboto Condensed"/>
                <a:sym typeface="Roboto Condensed"/>
              </a:defRPr>
            </a:lvl1pPr>
          </a:lstStyle>
          <a:p>
            <a:r>
              <a:t>Increase demat account initiated, reduce drop offs, improve user confidence and trust,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 name="Image" descr="Image"/>
          <p:cNvPicPr>
            <a:picLocks noChangeAspect="1"/>
          </p:cNvPicPr>
          <p:nvPr/>
        </p:nvPicPr>
        <p:blipFill>
          <a:blip r:embed="rId2">
            <a:alphaModFix amt="19555"/>
            <a:extLst/>
          </a:blip>
          <a:srcRect l="35908"/>
          <a:stretch>
            <a:fillRect/>
          </a:stretch>
        </p:blipFill>
        <p:spPr>
          <a:xfrm>
            <a:off x="11208199" y="3123483"/>
            <a:ext cx="4623403" cy="4922894"/>
          </a:xfrm>
          <a:prstGeom prst="rect">
            <a:avLst/>
          </a:prstGeom>
          <a:ln w="12700">
            <a:miter lim="400000"/>
          </a:ln>
          <a:effectLst>
            <a:outerShdw blurRad="165100" dist="16651" dir="5400000" rotWithShape="0">
              <a:srgbClr val="000000">
                <a:alpha val="12540"/>
              </a:srgbClr>
            </a:outerShdw>
          </a:effectLst>
        </p:spPr>
      </p:pic>
      <p:sp>
        <p:nvSpPr>
          <p:cNvPr id="535"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21</a:t>
            </a:fld>
            <a:endParaRPr/>
          </a:p>
        </p:txBody>
      </p:sp>
      <p:pic>
        <p:nvPicPr>
          <p:cNvPr id="536" name="Image" descr="Image"/>
          <p:cNvPicPr>
            <a:picLocks noChangeAspect="1"/>
          </p:cNvPicPr>
          <p:nvPr/>
        </p:nvPicPr>
        <p:blipFill>
          <a:blip r:embed="rId3">
            <a:extLst/>
          </a:blip>
          <a:stretch>
            <a:fillRect/>
          </a:stretch>
        </p:blipFill>
        <p:spPr>
          <a:xfrm>
            <a:off x="15396880" y="3720060"/>
            <a:ext cx="76548" cy="76548"/>
          </a:xfrm>
          <a:prstGeom prst="rect">
            <a:avLst/>
          </a:prstGeom>
          <a:ln w="12700">
            <a:miter lim="400000"/>
          </a:ln>
        </p:spPr>
      </p:pic>
      <p:pic>
        <p:nvPicPr>
          <p:cNvPr id="537" name="trade pic 1.png" descr="trade pic 1.png"/>
          <p:cNvPicPr>
            <a:picLocks noChangeAspect="1"/>
          </p:cNvPicPr>
          <p:nvPr/>
        </p:nvPicPr>
        <p:blipFill>
          <a:blip r:embed="rId4">
            <a:alphaModFix amt="22012"/>
            <a:extLst/>
          </a:blip>
          <a:srcRect l="12720" r="12720"/>
          <a:stretch>
            <a:fillRect/>
          </a:stretch>
        </p:blipFill>
        <p:spPr>
          <a:xfrm>
            <a:off x="11202016" y="3408607"/>
            <a:ext cx="4616252" cy="4635547"/>
          </a:xfrm>
          <a:prstGeom prst="rect">
            <a:avLst/>
          </a:prstGeom>
          <a:ln w="12700">
            <a:miter lim="400000"/>
          </a:ln>
          <a:effectLst>
            <a:reflection endPos="40000" dir="5400000" sy="-100000" algn="bl" rotWithShape="0"/>
          </a:effectLst>
        </p:spPr>
      </p:pic>
      <p:pic>
        <p:nvPicPr>
          <p:cNvPr id="538" name="Image" descr="Image"/>
          <p:cNvPicPr>
            <a:picLocks noChangeAspect="1"/>
          </p:cNvPicPr>
          <p:nvPr/>
        </p:nvPicPr>
        <p:blipFill>
          <a:blip r:embed="rId5">
            <a:alphaModFix amt="20000"/>
            <a:extLst/>
          </a:blip>
          <a:stretch>
            <a:fillRect/>
          </a:stretch>
        </p:blipFill>
        <p:spPr>
          <a:xfrm>
            <a:off x="8043505" y="2477129"/>
            <a:ext cx="3071186" cy="6215603"/>
          </a:xfrm>
          <a:prstGeom prst="rect">
            <a:avLst/>
          </a:prstGeom>
          <a:ln w="12700">
            <a:miter lim="400000"/>
          </a:ln>
        </p:spPr>
      </p:pic>
      <p:sp>
        <p:nvSpPr>
          <p:cNvPr id="539" name="Rectangle"/>
          <p:cNvSpPr/>
          <p:nvPr/>
        </p:nvSpPr>
        <p:spPr>
          <a:xfrm>
            <a:off x="11384422" y="3412297"/>
            <a:ext cx="4251640" cy="1509528"/>
          </a:xfrm>
          <a:prstGeom prst="rect">
            <a:avLst/>
          </a:prstGeom>
          <a:solidFill>
            <a:srgbClr val="FFFFFF"/>
          </a:solidFill>
          <a:ln w="12700">
            <a:miter lim="400000"/>
          </a:ln>
          <a:effectLst>
            <a:outerShdw blurRad="190500" dir="5400000" rotWithShape="0">
              <a:srgbClr val="000000">
                <a:alpha val="25509"/>
              </a:srgbClr>
            </a:outerShdw>
          </a:effectLst>
        </p:spPr>
        <p:txBody>
          <a:bodyPr lIns="33865" tIns="33865" rIns="33865" bIns="33865" anchor="ct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sp>
        <p:nvSpPr>
          <p:cNvPr id="540" name="Hey John, still looking for a flight to Goa?"/>
          <p:cNvSpPr txBox="1"/>
          <p:nvPr/>
        </p:nvSpPr>
        <p:spPr>
          <a:xfrm>
            <a:off x="12776100" y="3513746"/>
            <a:ext cx="2709991" cy="59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20000"/>
              </a:lnSpc>
              <a:defRPr sz="1400" b="1">
                <a:solidFill>
                  <a:srgbClr val="53585F"/>
                </a:solidFill>
                <a:latin typeface="Roboto Condensed"/>
                <a:ea typeface="Roboto Condensed"/>
                <a:cs typeface="Roboto Condensed"/>
                <a:sym typeface="Roboto Condensed"/>
              </a:defRPr>
            </a:pPr>
            <a:r>
              <a:rPr dirty="0"/>
              <a:t>Hey </a:t>
            </a:r>
            <a:r>
              <a:rPr lang="en-US" dirty="0"/>
              <a:t>Ravi</a:t>
            </a:r>
            <a:r>
              <a:rPr dirty="0"/>
              <a:t>, still looking best trading platform?</a:t>
            </a:r>
          </a:p>
        </p:txBody>
      </p:sp>
      <p:sp>
        <p:nvSpPr>
          <p:cNvPr id="541" name="Use code FB10 and get 10% cashback on your booking!…"/>
          <p:cNvSpPr txBox="1"/>
          <p:nvPr/>
        </p:nvSpPr>
        <p:spPr>
          <a:xfrm>
            <a:off x="12776100" y="4081447"/>
            <a:ext cx="3050014" cy="749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defRPr sz="1300">
                <a:solidFill>
                  <a:srgbClr val="53585F"/>
                </a:solidFill>
                <a:latin typeface="Roboto Condensed"/>
                <a:ea typeface="Roboto Condensed"/>
                <a:cs typeface="Roboto Condensed"/>
                <a:sym typeface="Roboto Condensed"/>
              </a:defRPr>
            </a:pPr>
            <a:r>
              <a:t>Use code </a:t>
            </a:r>
            <a:r>
              <a:rPr b="1"/>
              <a:t>FB20</a:t>
            </a:r>
            <a:r>
              <a:t> and get 20% discount on brokerage in account opening! </a:t>
            </a:r>
          </a:p>
          <a:p>
            <a:pPr>
              <a:lnSpc>
                <a:spcPct val="120000"/>
              </a:lnSpc>
              <a:defRPr sz="1300">
                <a:solidFill>
                  <a:srgbClr val="53585F"/>
                </a:solidFill>
                <a:latin typeface="Roboto Condensed"/>
                <a:ea typeface="Roboto Condensed"/>
                <a:cs typeface="Roboto Condensed"/>
                <a:sym typeface="Roboto Condensed"/>
              </a:defRPr>
            </a:pPr>
            <a:r>
              <a:t>Hurry, offer valid for next 2 hours</a:t>
            </a:r>
          </a:p>
        </p:txBody>
      </p:sp>
      <p:grpSp>
        <p:nvGrpSpPr>
          <p:cNvPr id="544" name="Group"/>
          <p:cNvGrpSpPr/>
          <p:nvPr/>
        </p:nvGrpSpPr>
        <p:grpSpPr>
          <a:xfrm>
            <a:off x="12564305" y="8327499"/>
            <a:ext cx="3254162" cy="817338"/>
            <a:chOff x="0" y="0"/>
            <a:chExt cx="3254161" cy="817337"/>
          </a:xfrm>
        </p:grpSpPr>
        <p:sp>
          <p:nvSpPr>
            <p:cNvPr id="542" name="Rounded Rectangle"/>
            <p:cNvSpPr/>
            <p:nvPr/>
          </p:nvSpPr>
          <p:spPr>
            <a:xfrm>
              <a:off x="0" y="0"/>
              <a:ext cx="3254162" cy="817338"/>
            </a:xfrm>
            <a:prstGeom prst="roundRect">
              <a:avLst>
                <a:gd name="adj" fmla="val 28998"/>
              </a:avLst>
            </a:prstGeom>
            <a:solidFill>
              <a:srgbClr val="EC5C57">
                <a:alpha val="4494"/>
              </a:srgbClr>
            </a:solidFill>
            <a:ln w="12700" cap="flat">
              <a:solidFill>
                <a:srgbClr val="FF2500">
                  <a:alpha val="29962"/>
                </a:srgbClr>
              </a:solidFill>
              <a:prstDash val="solid"/>
              <a:miter lim="400000"/>
            </a:ln>
            <a:effectLst/>
          </p:spPr>
          <p:txBody>
            <a:bodyPr wrap="square" lIns="33865" tIns="33865" rIns="33865" bIns="33865" numCol="1" anchor="ctr">
              <a:noAutofit/>
            </a:bodyPr>
            <a:lstStyle/>
            <a:p>
              <a:pPr algn="r" defTabSz="587022">
                <a:lnSpc>
                  <a:spcPct val="100000"/>
                </a:lnSpc>
                <a:defRPr sz="1300" b="1">
                  <a:solidFill>
                    <a:srgbClr val="FF2604"/>
                  </a:solidFill>
                </a:defRPr>
              </a:pPr>
              <a:endParaRPr/>
            </a:p>
          </p:txBody>
        </p:sp>
        <p:sp>
          <p:nvSpPr>
            <p:cNvPr id="543" name="Used the code and shared the contact details in last 24 hours"/>
            <p:cNvSpPr txBox="1"/>
            <p:nvPr/>
          </p:nvSpPr>
          <p:spPr>
            <a:xfrm>
              <a:off x="242758" y="151283"/>
              <a:ext cx="2768644" cy="5147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lvl1pPr defTabSz="587022">
                <a:lnSpc>
                  <a:spcPct val="120000"/>
                </a:lnSpc>
                <a:defRPr sz="1400" b="1">
                  <a:solidFill>
                    <a:srgbClr val="FF2604"/>
                  </a:solidFill>
                  <a:latin typeface="Roboto Condensed"/>
                  <a:ea typeface="Roboto Condensed"/>
                  <a:cs typeface="Roboto Condensed"/>
                  <a:sym typeface="Roboto Condensed"/>
                </a:defRPr>
              </a:lvl1pPr>
            </a:lstStyle>
            <a:p>
              <a:r>
                <a:t>Used the code and shared the contact details in last 24 hours</a:t>
              </a:r>
            </a:p>
          </p:txBody>
        </p:sp>
      </p:grpSp>
      <p:pic>
        <p:nvPicPr>
          <p:cNvPr id="545" name="Screen Shot 2017-10-17 at 12.15.28 am.png" descr="Screen Shot 2017-10-17 at 12.15.28 am.png"/>
          <p:cNvPicPr>
            <a:picLocks noChangeAspect="1"/>
          </p:cNvPicPr>
          <p:nvPr/>
        </p:nvPicPr>
        <p:blipFill>
          <a:blip r:embed="rId6">
            <a:alphaModFix amt="30000"/>
            <a:extLst/>
          </a:blip>
          <a:srcRect l="1703" t="24739" r="95665" b="39964"/>
          <a:stretch>
            <a:fillRect/>
          </a:stretch>
        </p:blipFill>
        <p:spPr>
          <a:xfrm>
            <a:off x="12698811" y="5998614"/>
            <a:ext cx="218925" cy="200564"/>
          </a:xfrm>
          <a:prstGeom prst="rect">
            <a:avLst/>
          </a:prstGeom>
          <a:ln w="12700">
            <a:miter lim="400000"/>
          </a:ln>
        </p:spPr>
      </p:pic>
      <p:grpSp>
        <p:nvGrpSpPr>
          <p:cNvPr id="549" name="Group"/>
          <p:cNvGrpSpPr/>
          <p:nvPr/>
        </p:nvGrpSpPr>
        <p:grpSpPr>
          <a:xfrm>
            <a:off x="8228992" y="3201672"/>
            <a:ext cx="2700213" cy="2156683"/>
            <a:chOff x="0" y="0"/>
            <a:chExt cx="2700211" cy="2156682"/>
          </a:xfrm>
        </p:grpSpPr>
        <p:pic>
          <p:nvPicPr>
            <p:cNvPr id="546" name="Image" descr="Image"/>
            <p:cNvPicPr>
              <a:picLocks noChangeAspect="1"/>
            </p:cNvPicPr>
            <p:nvPr/>
          </p:nvPicPr>
          <p:blipFill>
            <a:blip r:embed="rId7">
              <a:extLst/>
            </a:blip>
            <a:stretch>
              <a:fillRect/>
            </a:stretch>
          </p:blipFill>
          <p:spPr>
            <a:xfrm>
              <a:off x="72446" y="873985"/>
              <a:ext cx="2512506" cy="1282697"/>
            </a:xfrm>
            <a:prstGeom prst="rect">
              <a:avLst/>
            </a:prstGeom>
            <a:ln w="12700" cap="flat">
              <a:noFill/>
              <a:miter lim="400000"/>
            </a:ln>
            <a:effectLst/>
          </p:spPr>
        </p:pic>
        <p:sp>
          <p:nvSpPr>
            <p:cNvPr id="547" name="Hey John, book your flight with code FB15 and get 15% cashback! Hurry, offer valid for the next 2 hours.…"/>
            <p:cNvSpPr txBox="1"/>
            <p:nvPr/>
          </p:nvSpPr>
          <p:spPr>
            <a:xfrm>
              <a:off x="221736" y="941034"/>
              <a:ext cx="2256738" cy="11992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ctr">
              <a:spAutoFit/>
            </a:bodyPr>
            <a:lstStyle/>
            <a:p>
              <a:pPr>
                <a:lnSpc>
                  <a:spcPct val="120000"/>
                </a:lnSpc>
                <a:defRPr sz="1300">
                  <a:solidFill>
                    <a:srgbClr val="000000"/>
                  </a:solidFill>
                  <a:latin typeface="Roboto Condensed"/>
                  <a:ea typeface="Roboto Condensed"/>
                  <a:cs typeface="Roboto Condensed"/>
                  <a:sym typeface="Roboto Condensed"/>
                </a:defRPr>
              </a:pPr>
              <a:r>
                <a:rPr dirty="0"/>
                <a:t>Hey </a:t>
              </a:r>
              <a:r>
                <a:rPr lang="en-US" b="1" dirty="0"/>
                <a:t>Ravi</a:t>
              </a:r>
              <a:r>
                <a:rPr dirty="0"/>
                <a:t>, open an account with code </a:t>
              </a:r>
              <a:r>
                <a:rPr b="1" dirty="0"/>
                <a:t>FB20</a:t>
              </a:r>
              <a:r>
                <a:rPr dirty="0"/>
                <a:t> and get 20% brokerage discount! Hurry, offer valid for the next 2 hours.</a:t>
              </a:r>
            </a:p>
            <a:p>
              <a:pPr algn="r">
                <a:lnSpc>
                  <a:spcPct val="120000"/>
                </a:lnSpc>
                <a:defRPr sz="1000">
                  <a:solidFill>
                    <a:srgbClr val="A6AAA9"/>
                  </a:solidFill>
                  <a:latin typeface="Roboto Condensed"/>
                  <a:ea typeface="Roboto Condensed"/>
                  <a:cs typeface="Roboto Condensed"/>
                  <a:sym typeface="Roboto Condensed"/>
                </a:defRPr>
              </a:pPr>
              <a:r>
                <a:rPr dirty="0"/>
                <a:t>11.30 AM</a:t>
              </a:r>
            </a:p>
          </p:txBody>
        </p:sp>
        <p:pic>
          <p:nvPicPr>
            <p:cNvPr id="548" name="Image" descr="Image"/>
            <p:cNvPicPr>
              <a:picLocks noChangeAspect="1"/>
            </p:cNvPicPr>
            <p:nvPr/>
          </p:nvPicPr>
          <p:blipFill>
            <a:blip r:embed="rId8">
              <a:extLst/>
            </a:blip>
            <a:stretch>
              <a:fillRect/>
            </a:stretch>
          </p:blipFill>
          <p:spPr>
            <a:xfrm>
              <a:off x="0" y="0"/>
              <a:ext cx="2700211" cy="603578"/>
            </a:xfrm>
            <a:prstGeom prst="rect">
              <a:avLst/>
            </a:prstGeom>
            <a:ln w="12700" cap="flat">
              <a:noFill/>
              <a:miter lim="400000"/>
            </a:ln>
            <a:effectLst/>
          </p:spPr>
        </p:pic>
      </p:grpSp>
      <p:pic>
        <p:nvPicPr>
          <p:cNvPr id="550" name="Picture 38" descr="Picture 38"/>
          <p:cNvPicPr>
            <a:picLocks noChangeAspect="1"/>
          </p:cNvPicPr>
          <p:nvPr/>
        </p:nvPicPr>
        <p:blipFill>
          <a:blip r:embed="rId9">
            <a:extLst/>
          </a:blip>
          <a:stretch>
            <a:fillRect/>
          </a:stretch>
        </p:blipFill>
        <p:spPr>
          <a:xfrm>
            <a:off x="11221818" y="3412297"/>
            <a:ext cx="1447154" cy="1509528"/>
          </a:xfrm>
          <a:prstGeom prst="rect">
            <a:avLst/>
          </a:prstGeom>
          <a:ln w="12700">
            <a:miter lim="400000"/>
          </a:ln>
        </p:spPr>
      </p:pic>
      <p:sp>
        <p:nvSpPr>
          <p:cNvPr id="551" name="Engage such users with notifications and surveys while they are on your website/app, to collect their contact details…"/>
          <p:cNvSpPr txBox="1"/>
          <p:nvPr/>
        </p:nvSpPr>
        <p:spPr>
          <a:xfrm>
            <a:off x="647363" y="2320975"/>
            <a:ext cx="6715105" cy="3820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257340" indent="-257340">
              <a:lnSpc>
                <a:spcPct val="120000"/>
              </a:lnSpc>
              <a:spcBef>
                <a:spcPts val="1500"/>
              </a:spcBef>
              <a:buSzPct val="75000"/>
              <a:buChar char="•"/>
              <a:defRPr sz="1800" b="1">
                <a:solidFill>
                  <a:srgbClr val="535353"/>
                </a:solidFill>
                <a:latin typeface="Roboto Condensed"/>
                <a:ea typeface="Roboto Condensed"/>
                <a:cs typeface="Roboto Condensed"/>
                <a:sym typeface="Roboto Condensed"/>
              </a:defRPr>
            </a:pPr>
            <a:r>
              <a:t>Since the users have opted for push notification, engage with them using multiple channels of communication like web push, onsite, push notifications</a:t>
            </a:r>
          </a:p>
          <a:p>
            <a:pPr marL="257340" indent="-257340">
              <a:lnSpc>
                <a:spcPct val="120000"/>
              </a:lnSpc>
              <a:spcBef>
                <a:spcPts val="1500"/>
              </a:spcBef>
              <a:buSzPct val="75000"/>
              <a:buChar char="•"/>
              <a:defRPr sz="1800" b="1">
                <a:solidFill>
                  <a:srgbClr val="535353"/>
                </a:solidFill>
                <a:latin typeface="Roboto Condensed"/>
                <a:ea typeface="Roboto Condensed"/>
                <a:cs typeface="Roboto Condensed"/>
                <a:sym typeface="Roboto Condensed"/>
              </a:defRPr>
            </a:pPr>
            <a:r>
              <a:t>Increase channels of communication, reach out when they are in an active session leading them to fill up  contact details</a:t>
            </a:r>
          </a:p>
          <a:p>
            <a:pPr marL="257340" indent="-257340">
              <a:lnSpc>
                <a:spcPct val="120000"/>
              </a:lnSpc>
              <a:spcBef>
                <a:spcPts val="1500"/>
              </a:spcBef>
              <a:buSzPct val="75000"/>
              <a:buChar char="•"/>
              <a:defRPr sz="1800" b="1">
                <a:solidFill>
                  <a:srgbClr val="535353"/>
                </a:solidFill>
                <a:latin typeface="Roboto Condensed"/>
                <a:ea typeface="Roboto Condensed"/>
                <a:cs typeface="Roboto Condensed"/>
                <a:sym typeface="Roboto Condensed"/>
              </a:defRPr>
            </a:pPr>
            <a:r>
              <a:t>Segment your users on the basis of their behaviour on your website/app to send them highly relevant and personalised communication over Email &amp; SMS &amp; Push</a:t>
            </a:r>
          </a:p>
          <a:p>
            <a:pPr marL="257340" indent="-257340">
              <a:lnSpc>
                <a:spcPct val="120000"/>
              </a:lnSpc>
              <a:spcBef>
                <a:spcPts val="1500"/>
              </a:spcBef>
              <a:buSzPct val="75000"/>
              <a:buChar char="•"/>
              <a:defRPr sz="1800" b="1">
                <a:solidFill>
                  <a:srgbClr val="535353"/>
                </a:solidFill>
                <a:latin typeface="Roboto Condensed"/>
                <a:ea typeface="Roboto Condensed"/>
                <a:cs typeface="Roboto Condensed"/>
                <a:sym typeface="Roboto Condensed"/>
              </a:defRPr>
            </a:pPr>
            <a:r>
              <a:t>Include the last searched data in the communication and provide user with next (easy) steps so that they can open the account</a:t>
            </a:r>
          </a:p>
        </p:txBody>
      </p:sp>
      <p:grpSp>
        <p:nvGrpSpPr>
          <p:cNvPr id="560" name="Group"/>
          <p:cNvGrpSpPr/>
          <p:nvPr/>
        </p:nvGrpSpPr>
        <p:grpSpPr>
          <a:xfrm>
            <a:off x="569644" y="8057976"/>
            <a:ext cx="6711502" cy="1123057"/>
            <a:chOff x="0" y="0"/>
            <a:chExt cx="6711501" cy="1123055"/>
          </a:xfrm>
        </p:grpSpPr>
        <p:sp>
          <p:nvSpPr>
            <p:cNvPr id="552" name="Rounded Rectangle"/>
            <p:cNvSpPr/>
            <p:nvPr/>
          </p:nvSpPr>
          <p:spPr>
            <a:xfrm>
              <a:off x="0" y="118609"/>
              <a:ext cx="3215826" cy="885837"/>
            </a:xfrm>
            <a:prstGeom prst="roundRect">
              <a:avLst>
                <a:gd name="adj" fmla="val 2867"/>
              </a:avLst>
            </a:prstGeom>
            <a:noFill/>
            <a:ln w="12700" cap="flat">
              <a:solidFill>
                <a:srgbClr val="85888D"/>
              </a:solidFill>
              <a:custDash>
                <a:ds d="100000" sp="200000"/>
              </a:custDash>
              <a:round/>
            </a:ln>
            <a:effectLst/>
          </p:spPr>
          <p:txBody>
            <a:bodyPr wrap="square" lIns="33865" tIns="33865" rIns="33865" bIns="33865"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553" name="Rounded Rectangle"/>
            <p:cNvSpPr/>
            <p:nvPr/>
          </p:nvSpPr>
          <p:spPr>
            <a:xfrm>
              <a:off x="1898784" y="0"/>
              <a:ext cx="4812718" cy="1123056"/>
            </a:xfrm>
            <a:prstGeom prst="roundRect">
              <a:avLst>
                <a:gd name="adj" fmla="val 1022"/>
              </a:avLst>
            </a:prstGeom>
            <a:solidFill>
              <a:srgbClr val="434EBE"/>
            </a:solidFill>
            <a:ln w="12700" cap="flat">
              <a:noFill/>
              <a:miter lim="400000"/>
            </a:ln>
            <a:effectLst/>
          </p:spPr>
          <p:txBody>
            <a:bodyPr wrap="square" lIns="33865" tIns="33865" rIns="33865" bIns="33865" numCol="1" anchor="ctr">
              <a:noAutofit/>
            </a:bodyP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554" name="Increase in New Users"/>
            <p:cNvSpPr txBox="1"/>
            <p:nvPr/>
          </p:nvSpPr>
          <p:spPr>
            <a:xfrm>
              <a:off x="4891245" y="202414"/>
              <a:ext cx="1630509" cy="7382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lvl1pPr>
                <a:lnSpc>
                  <a:spcPct val="120000"/>
                </a:lnSpc>
                <a:defRPr sz="2100">
                  <a:solidFill>
                    <a:srgbClr val="FFFFFF"/>
                  </a:solidFill>
                  <a:latin typeface="Roboto Condensed"/>
                  <a:ea typeface="Roboto Condensed"/>
                  <a:cs typeface="Roboto Condensed"/>
                  <a:sym typeface="Roboto Condensed"/>
                </a:defRPr>
              </a:lvl1pPr>
            </a:lstStyle>
            <a:p>
              <a:r>
                <a:t>Improvement in Conversions</a:t>
              </a:r>
            </a:p>
          </p:txBody>
        </p:sp>
        <p:grpSp>
          <p:nvGrpSpPr>
            <p:cNvPr id="557" name="Group"/>
            <p:cNvGrpSpPr/>
            <p:nvPr/>
          </p:nvGrpSpPr>
          <p:grpSpPr>
            <a:xfrm>
              <a:off x="3183104" y="78764"/>
              <a:ext cx="1696512" cy="914401"/>
              <a:chOff x="0" y="0"/>
              <a:chExt cx="1696510" cy="914400"/>
            </a:xfrm>
          </p:grpSpPr>
          <p:sp>
            <p:nvSpPr>
              <p:cNvPr id="555" name="~20%"/>
              <p:cNvSpPr txBox="1"/>
              <p:nvPr/>
            </p:nvSpPr>
            <p:spPr>
              <a:xfrm>
                <a:off x="0" y="0"/>
                <a:ext cx="1696511" cy="914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587022">
                  <a:lnSpc>
                    <a:spcPct val="100000"/>
                  </a:lnSpc>
                  <a:defRPr sz="5200">
                    <a:solidFill>
                      <a:srgbClr val="FFFFFF"/>
                    </a:solidFill>
                  </a:defRPr>
                </a:pPr>
                <a:r>
                  <a:t>~</a:t>
                </a:r>
                <a:r>
                  <a:rPr sz="6000"/>
                  <a:t>15</a:t>
                </a:r>
                <a:r>
                  <a:rPr sz="2000"/>
                  <a:t>%</a:t>
                </a:r>
              </a:p>
            </p:txBody>
          </p:sp>
          <p:sp>
            <p:nvSpPr>
              <p:cNvPr id="556" name="Arrow"/>
              <p:cNvSpPr/>
              <p:nvPr/>
            </p:nvSpPr>
            <p:spPr>
              <a:xfrm rot="16200000">
                <a:off x="1210553" y="224130"/>
                <a:ext cx="286151" cy="226377"/>
              </a:xfrm>
              <a:prstGeom prst="rightArrow">
                <a:avLst>
                  <a:gd name="adj1" fmla="val 29827"/>
                  <a:gd name="adj2" fmla="val 62399"/>
                </a:avLst>
              </a:prstGeom>
              <a:solidFill>
                <a:srgbClr val="70BF41"/>
              </a:solidFill>
              <a:ln w="12700" cap="flat">
                <a:noFill/>
                <a:miter lim="400000"/>
              </a:ln>
              <a:effectLst/>
            </p:spPr>
            <p:txBody>
              <a:bodyPr wrap="square" lIns="33865" tIns="33865" rIns="33865" bIns="33865" numCol="1" anchor="ctr">
                <a:noAutofit/>
              </a:bodyPr>
              <a:lstStyle/>
              <a:p>
                <a:pPr algn="ctr" defTabSz="821530">
                  <a:lnSpc>
                    <a:spcPct val="100000"/>
                  </a:lnSpc>
                  <a:defRPr sz="3200">
                    <a:solidFill>
                      <a:srgbClr val="FFFFFF"/>
                    </a:solidFill>
                    <a:latin typeface="Helvetica Light"/>
                    <a:ea typeface="Helvetica Light"/>
                    <a:cs typeface="Helvetica Light"/>
                    <a:sym typeface="Helvetica Light"/>
                  </a:defRPr>
                </a:pPr>
                <a:endParaRPr/>
              </a:p>
            </p:txBody>
          </p:sp>
        </p:grpSp>
        <p:pic>
          <p:nvPicPr>
            <p:cNvPr id="558" name="Image" descr="Image"/>
            <p:cNvPicPr>
              <a:picLocks noChangeAspect="1"/>
            </p:cNvPicPr>
            <p:nvPr/>
          </p:nvPicPr>
          <p:blipFill>
            <a:blip r:embed="rId10">
              <a:alphaModFix amt="23000"/>
              <a:extLst/>
            </a:blip>
            <a:stretch>
              <a:fillRect/>
            </a:stretch>
          </p:blipFill>
          <p:spPr>
            <a:xfrm>
              <a:off x="2082579" y="139182"/>
              <a:ext cx="800889" cy="844692"/>
            </a:xfrm>
            <a:prstGeom prst="rect">
              <a:avLst/>
            </a:prstGeom>
            <a:ln w="12700" cap="flat">
              <a:noFill/>
              <a:miter lim="400000"/>
            </a:ln>
            <a:effectLst/>
          </p:spPr>
        </p:pic>
        <p:sp>
          <p:nvSpPr>
            <p:cNvPr id="559" name="Improvement Expected"/>
            <p:cNvSpPr txBox="1"/>
            <p:nvPr/>
          </p:nvSpPr>
          <p:spPr>
            <a:xfrm>
              <a:off x="193644" y="182074"/>
              <a:ext cx="2027450" cy="7382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lvl1pPr>
                <a:lnSpc>
                  <a:spcPct val="120000"/>
                </a:lnSpc>
                <a:defRPr sz="2000">
                  <a:solidFill>
                    <a:srgbClr val="535353"/>
                  </a:solidFill>
                  <a:latin typeface="Roboto Condensed"/>
                  <a:ea typeface="Roboto Condensed"/>
                  <a:cs typeface="Roboto Condensed"/>
                  <a:sym typeface="Roboto Condensed"/>
                </a:defRPr>
              </a:lvl1pPr>
            </a:lstStyle>
            <a:p>
              <a:r>
                <a:t>Improvement Expected</a:t>
              </a:r>
            </a:p>
          </p:txBody>
        </p:sp>
      </p:grpSp>
      <p:sp>
        <p:nvSpPr>
          <p:cNvPr id="561" name="Solution"/>
          <p:cNvSpPr txBox="1"/>
          <p:nvPr/>
        </p:nvSpPr>
        <p:spPr>
          <a:xfrm>
            <a:off x="543676" y="1667092"/>
            <a:ext cx="1649412" cy="486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Solution</a:t>
            </a:r>
          </a:p>
        </p:txBody>
      </p:sp>
      <p:sp>
        <p:nvSpPr>
          <p:cNvPr id="562" name="Channel of Communication"/>
          <p:cNvSpPr txBox="1"/>
          <p:nvPr/>
        </p:nvSpPr>
        <p:spPr>
          <a:xfrm>
            <a:off x="543676" y="6607710"/>
            <a:ext cx="4830697"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Channel of Communication</a:t>
            </a:r>
          </a:p>
        </p:txBody>
      </p:sp>
      <p:sp>
        <p:nvSpPr>
          <p:cNvPr id="563" name="— Web message - notification/ Survey"/>
          <p:cNvSpPr txBox="1"/>
          <p:nvPr/>
        </p:nvSpPr>
        <p:spPr>
          <a:xfrm>
            <a:off x="543676" y="7255857"/>
            <a:ext cx="6272279" cy="334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spAutoFit/>
          </a:bodyPr>
          <a:lstStyle/>
          <a:p>
            <a:pPr defTabSz="457200">
              <a:lnSpc>
                <a:spcPct val="120000"/>
              </a:lnSpc>
              <a:defRPr sz="1800">
                <a:solidFill>
                  <a:srgbClr val="535353"/>
                </a:solidFill>
                <a:latin typeface="Roboto Condensed"/>
                <a:ea typeface="Roboto Condensed"/>
                <a:cs typeface="Roboto Condensed"/>
                <a:sym typeface="Roboto Condensed"/>
              </a:defRPr>
            </a:pPr>
            <a:r>
              <a:t> — Web message - notification/ Survey, Web Push, Push Notifications</a:t>
            </a:r>
          </a:p>
        </p:txBody>
      </p:sp>
      <p:sp>
        <p:nvSpPr>
          <p:cNvPr id="564"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Consideration</a:t>
            </a:r>
          </a:p>
        </p:txBody>
      </p:sp>
      <p:pic>
        <p:nvPicPr>
          <p:cNvPr id="565" name="Image" descr="Image"/>
          <p:cNvPicPr>
            <a:picLocks noChangeAspect="1"/>
          </p:cNvPicPr>
          <p:nvPr/>
        </p:nvPicPr>
        <p:blipFill>
          <a:blip r:embed="rId11">
            <a:alphaModFix amt="50000"/>
            <a:extLst/>
          </a:blip>
          <a:stretch>
            <a:fillRect/>
          </a:stretch>
        </p:blipFill>
        <p:spPr>
          <a:xfrm>
            <a:off x="2111444" y="1081889"/>
            <a:ext cx="73027" cy="136527"/>
          </a:xfrm>
          <a:prstGeom prst="rect">
            <a:avLst/>
          </a:prstGeom>
          <a:ln w="12700">
            <a:miter lim="400000"/>
          </a:ln>
        </p:spPr>
      </p:pic>
      <p:pic>
        <p:nvPicPr>
          <p:cNvPr id="566" name="Image" descr="Image"/>
          <p:cNvPicPr>
            <a:picLocks noChangeAspect="1"/>
          </p:cNvPicPr>
          <p:nvPr/>
        </p:nvPicPr>
        <p:blipFill>
          <a:blip r:embed="rId11">
            <a:alphaModFix amt="50000"/>
            <a:extLst/>
          </a:blip>
          <a:stretch>
            <a:fillRect/>
          </a:stretch>
        </p:blipFill>
        <p:spPr>
          <a:xfrm>
            <a:off x="3587255" y="1081889"/>
            <a:ext cx="73027" cy="136527"/>
          </a:xfrm>
          <a:prstGeom prst="rect">
            <a:avLst/>
          </a:prstGeom>
          <a:ln w="12700">
            <a:miter lim="400000"/>
          </a:ln>
        </p:spPr>
      </p:pic>
      <p:sp>
        <p:nvSpPr>
          <p:cNvPr id="567" name="Increase Repeat Orders"/>
          <p:cNvSpPr txBox="1"/>
          <p:nvPr/>
        </p:nvSpPr>
        <p:spPr>
          <a:xfrm>
            <a:off x="2408767" y="978703"/>
            <a:ext cx="958454"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b="1">
                <a:solidFill>
                  <a:srgbClr val="FFFFFF"/>
                </a:solidFill>
                <a:latin typeface="Roboto Condensed"/>
                <a:ea typeface="Roboto Condensed"/>
                <a:cs typeface="Roboto Condensed"/>
                <a:sym typeface="Roboto Condensed"/>
              </a:defRPr>
            </a:lvl1pPr>
          </a:lstStyle>
          <a:p>
            <a:r>
              <a:t>Evaluation</a:t>
            </a:r>
          </a:p>
        </p:txBody>
      </p:sp>
      <p:sp>
        <p:nvSpPr>
          <p:cNvPr id="568" name="Real Time Communication"/>
          <p:cNvSpPr txBox="1"/>
          <p:nvPr/>
        </p:nvSpPr>
        <p:spPr>
          <a:xfrm>
            <a:off x="3906819" y="978703"/>
            <a:ext cx="192425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Fund Account Opening</a:t>
            </a:r>
          </a:p>
        </p:txBody>
      </p:sp>
      <p:sp>
        <p:nvSpPr>
          <p:cNvPr id="569" name="Real Time Communication"/>
          <p:cNvSpPr txBox="1"/>
          <p:nvPr/>
        </p:nvSpPr>
        <p:spPr>
          <a:xfrm>
            <a:off x="6395517" y="978703"/>
            <a:ext cx="222518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Experience &amp; Transactions</a:t>
            </a:r>
          </a:p>
        </p:txBody>
      </p:sp>
      <p:sp>
        <p:nvSpPr>
          <p:cNvPr id="570" name="Real Time Communication"/>
          <p:cNvSpPr txBox="1"/>
          <p:nvPr/>
        </p:nvSpPr>
        <p:spPr>
          <a:xfrm>
            <a:off x="9186798" y="978703"/>
            <a:ext cx="87769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Retention</a:t>
            </a:r>
          </a:p>
        </p:txBody>
      </p:sp>
      <p:sp>
        <p:nvSpPr>
          <p:cNvPr id="571" name="Real Time Communication"/>
          <p:cNvSpPr txBox="1"/>
          <p:nvPr/>
        </p:nvSpPr>
        <p:spPr>
          <a:xfrm>
            <a:off x="10630589" y="978703"/>
            <a:ext cx="889298"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Advocacy</a:t>
            </a:r>
          </a:p>
        </p:txBody>
      </p:sp>
      <p:pic>
        <p:nvPicPr>
          <p:cNvPr id="572" name="Image" descr="Image"/>
          <p:cNvPicPr>
            <a:picLocks noChangeAspect="1"/>
          </p:cNvPicPr>
          <p:nvPr/>
        </p:nvPicPr>
        <p:blipFill>
          <a:blip r:embed="rId11">
            <a:alphaModFix amt="50000"/>
            <a:extLst/>
          </a:blip>
          <a:stretch>
            <a:fillRect/>
          </a:stretch>
        </p:blipFill>
        <p:spPr>
          <a:xfrm>
            <a:off x="8867234" y="1081889"/>
            <a:ext cx="73027" cy="136527"/>
          </a:xfrm>
          <a:prstGeom prst="rect">
            <a:avLst/>
          </a:prstGeom>
          <a:ln w="12700">
            <a:miter lim="400000"/>
          </a:ln>
        </p:spPr>
      </p:pic>
      <p:pic>
        <p:nvPicPr>
          <p:cNvPr id="573" name="Image" descr="Image"/>
          <p:cNvPicPr>
            <a:picLocks noChangeAspect="1"/>
          </p:cNvPicPr>
          <p:nvPr/>
        </p:nvPicPr>
        <p:blipFill>
          <a:blip r:embed="rId11">
            <a:alphaModFix amt="50000"/>
            <a:extLst/>
          </a:blip>
          <a:stretch>
            <a:fillRect/>
          </a:stretch>
        </p:blipFill>
        <p:spPr>
          <a:xfrm>
            <a:off x="10311024" y="1081889"/>
            <a:ext cx="73027" cy="136527"/>
          </a:xfrm>
          <a:prstGeom prst="rect">
            <a:avLst/>
          </a:prstGeom>
          <a:ln w="12700">
            <a:miter lim="400000"/>
          </a:ln>
        </p:spPr>
      </p:pic>
      <p:pic>
        <p:nvPicPr>
          <p:cNvPr id="574" name="Image" descr="Image"/>
          <p:cNvPicPr>
            <a:picLocks noChangeAspect="1"/>
          </p:cNvPicPr>
          <p:nvPr/>
        </p:nvPicPr>
        <p:blipFill>
          <a:blip r:embed="rId11">
            <a:alphaModFix amt="50000"/>
            <a:extLst/>
          </a:blip>
          <a:stretch>
            <a:fillRect/>
          </a:stretch>
        </p:blipFill>
        <p:spPr>
          <a:xfrm>
            <a:off x="6077605" y="1081889"/>
            <a:ext cx="73027" cy="136527"/>
          </a:xfrm>
          <a:prstGeom prst="rect">
            <a:avLst/>
          </a:prstGeom>
          <a:ln w="12700">
            <a:miter lim="400000"/>
          </a:ln>
        </p:spPr>
      </p:pic>
      <p:sp>
        <p:nvSpPr>
          <p:cNvPr id="575"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Consideration</a:t>
            </a:r>
          </a:p>
        </p:txBody>
      </p:sp>
      <p:pic>
        <p:nvPicPr>
          <p:cNvPr id="578" name="Image" descr="Image"/>
          <p:cNvPicPr>
            <a:picLocks noChangeAspect="1"/>
          </p:cNvPicPr>
          <p:nvPr/>
        </p:nvPicPr>
        <p:blipFill>
          <a:blip r:embed="rId2">
            <a:alphaModFix amt="50000"/>
            <a:extLst/>
          </a:blip>
          <a:stretch>
            <a:fillRect/>
          </a:stretch>
        </p:blipFill>
        <p:spPr>
          <a:xfrm>
            <a:off x="2111444" y="1081889"/>
            <a:ext cx="73027" cy="136527"/>
          </a:xfrm>
          <a:prstGeom prst="rect">
            <a:avLst/>
          </a:prstGeom>
          <a:ln w="12700">
            <a:miter lim="400000"/>
          </a:ln>
        </p:spPr>
      </p:pic>
      <p:pic>
        <p:nvPicPr>
          <p:cNvPr id="579" name="Image" descr="Image"/>
          <p:cNvPicPr>
            <a:picLocks noChangeAspect="1"/>
          </p:cNvPicPr>
          <p:nvPr/>
        </p:nvPicPr>
        <p:blipFill>
          <a:blip r:embed="rId2">
            <a:alphaModFix amt="50000"/>
            <a:extLst/>
          </a:blip>
          <a:stretch>
            <a:fillRect/>
          </a:stretch>
        </p:blipFill>
        <p:spPr>
          <a:xfrm>
            <a:off x="3587255" y="1081889"/>
            <a:ext cx="73027" cy="136527"/>
          </a:xfrm>
          <a:prstGeom prst="rect">
            <a:avLst/>
          </a:prstGeom>
          <a:ln w="12700">
            <a:miter lim="400000"/>
          </a:ln>
        </p:spPr>
      </p:pic>
      <p:sp>
        <p:nvSpPr>
          <p:cNvPr id="580" name="Increase Repeat Orders"/>
          <p:cNvSpPr txBox="1"/>
          <p:nvPr/>
        </p:nvSpPr>
        <p:spPr>
          <a:xfrm>
            <a:off x="2408767" y="978703"/>
            <a:ext cx="944365"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Evaluation</a:t>
            </a:r>
          </a:p>
        </p:txBody>
      </p:sp>
      <p:sp>
        <p:nvSpPr>
          <p:cNvPr id="581" name="Real Time Communication"/>
          <p:cNvSpPr txBox="1"/>
          <p:nvPr/>
        </p:nvSpPr>
        <p:spPr>
          <a:xfrm>
            <a:off x="3906819" y="978703"/>
            <a:ext cx="1948856"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b="1">
                <a:solidFill>
                  <a:srgbClr val="FFFFFF"/>
                </a:solidFill>
                <a:latin typeface="Roboto Condensed"/>
                <a:ea typeface="Roboto Condensed"/>
                <a:cs typeface="Roboto Condensed"/>
                <a:sym typeface="Roboto Condensed"/>
              </a:defRPr>
            </a:lvl1pPr>
          </a:lstStyle>
          <a:p>
            <a:r>
              <a:t>Fund Account Opening</a:t>
            </a:r>
          </a:p>
        </p:txBody>
      </p:sp>
      <p:sp>
        <p:nvSpPr>
          <p:cNvPr id="582" name="Real Time Communication"/>
          <p:cNvSpPr txBox="1"/>
          <p:nvPr/>
        </p:nvSpPr>
        <p:spPr>
          <a:xfrm>
            <a:off x="6395517" y="978703"/>
            <a:ext cx="222518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Experience &amp; Transactions</a:t>
            </a:r>
          </a:p>
        </p:txBody>
      </p:sp>
      <p:sp>
        <p:nvSpPr>
          <p:cNvPr id="583" name="Real Time Communication"/>
          <p:cNvSpPr txBox="1"/>
          <p:nvPr/>
        </p:nvSpPr>
        <p:spPr>
          <a:xfrm>
            <a:off x="9186798" y="978703"/>
            <a:ext cx="87769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Retention</a:t>
            </a:r>
          </a:p>
        </p:txBody>
      </p:sp>
      <p:sp>
        <p:nvSpPr>
          <p:cNvPr id="584" name="Real Time Communication"/>
          <p:cNvSpPr txBox="1"/>
          <p:nvPr/>
        </p:nvSpPr>
        <p:spPr>
          <a:xfrm>
            <a:off x="10630589" y="978703"/>
            <a:ext cx="889298"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Advocacy</a:t>
            </a:r>
          </a:p>
        </p:txBody>
      </p:sp>
      <p:pic>
        <p:nvPicPr>
          <p:cNvPr id="585" name="Image" descr="Image"/>
          <p:cNvPicPr>
            <a:picLocks noChangeAspect="1"/>
          </p:cNvPicPr>
          <p:nvPr/>
        </p:nvPicPr>
        <p:blipFill>
          <a:blip r:embed="rId2">
            <a:alphaModFix amt="50000"/>
            <a:extLst/>
          </a:blip>
          <a:stretch>
            <a:fillRect/>
          </a:stretch>
        </p:blipFill>
        <p:spPr>
          <a:xfrm>
            <a:off x="8867234" y="1081889"/>
            <a:ext cx="73027" cy="136527"/>
          </a:xfrm>
          <a:prstGeom prst="rect">
            <a:avLst/>
          </a:prstGeom>
          <a:ln w="12700">
            <a:miter lim="400000"/>
          </a:ln>
        </p:spPr>
      </p:pic>
      <p:pic>
        <p:nvPicPr>
          <p:cNvPr id="586" name="Image" descr="Image"/>
          <p:cNvPicPr>
            <a:picLocks noChangeAspect="1"/>
          </p:cNvPicPr>
          <p:nvPr/>
        </p:nvPicPr>
        <p:blipFill>
          <a:blip r:embed="rId2">
            <a:alphaModFix amt="50000"/>
            <a:extLst/>
          </a:blip>
          <a:stretch>
            <a:fillRect/>
          </a:stretch>
        </p:blipFill>
        <p:spPr>
          <a:xfrm>
            <a:off x="10311024" y="1081889"/>
            <a:ext cx="73027" cy="136527"/>
          </a:xfrm>
          <a:prstGeom prst="rect">
            <a:avLst/>
          </a:prstGeom>
          <a:ln w="12700">
            <a:miter lim="400000"/>
          </a:ln>
        </p:spPr>
      </p:pic>
      <p:pic>
        <p:nvPicPr>
          <p:cNvPr id="587" name="Image" descr="Image"/>
          <p:cNvPicPr>
            <a:picLocks noChangeAspect="1"/>
          </p:cNvPicPr>
          <p:nvPr/>
        </p:nvPicPr>
        <p:blipFill>
          <a:blip r:embed="rId2">
            <a:alphaModFix amt="50000"/>
            <a:extLst/>
          </a:blip>
          <a:stretch>
            <a:fillRect/>
          </a:stretch>
        </p:blipFill>
        <p:spPr>
          <a:xfrm>
            <a:off x="6077605" y="1081889"/>
            <a:ext cx="73027" cy="136527"/>
          </a:xfrm>
          <a:prstGeom prst="rect">
            <a:avLst/>
          </a:prstGeom>
          <a:ln w="12700">
            <a:miter lim="400000"/>
          </a:ln>
        </p:spPr>
      </p:pic>
      <p:sp>
        <p:nvSpPr>
          <p:cNvPr id="588" name="Problem"/>
          <p:cNvSpPr txBox="1"/>
          <p:nvPr/>
        </p:nvSpPr>
        <p:spPr>
          <a:xfrm>
            <a:off x="679920" y="2119536"/>
            <a:ext cx="1689748"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Problem</a:t>
            </a:r>
          </a:p>
        </p:txBody>
      </p:sp>
      <p:sp>
        <p:nvSpPr>
          <p:cNvPr id="589" name="New User Activation"/>
          <p:cNvSpPr txBox="1"/>
          <p:nvPr/>
        </p:nvSpPr>
        <p:spPr>
          <a:xfrm>
            <a:off x="679920" y="2910443"/>
            <a:ext cx="7385783"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p>
            <a:pPr>
              <a:lnSpc>
                <a:spcPct val="120000"/>
              </a:lnSpc>
              <a:spcBef>
                <a:spcPts val="2000"/>
              </a:spcBef>
              <a:defRPr sz="2800">
                <a:solidFill>
                  <a:srgbClr val="53585F"/>
                </a:solidFill>
                <a:latin typeface="Roboto Condensed"/>
                <a:ea typeface="Roboto Condensed"/>
                <a:cs typeface="Roboto Condensed"/>
                <a:sym typeface="Roboto Condensed"/>
              </a:defRPr>
            </a:pPr>
            <a:r>
              <a:t>Engaging With Your Customers (Account Opening)</a:t>
            </a:r>
          </a:p>
        </p:txBody>
      </p:sp>
      <p:sp>
        <p:nvSpPr>
          <p:cNvPr id="590" name="This is the first stage for a new user who may just be browsing for the best available price options. Churn is the highest at this stage and if users do not leave their contact details, then getting them back to the website/app is difficult"/>
          <p:cNvSpPr txBox="1"/>
          <p:nvPr/>
        </p:nvSpPr>
        <p:spPr>
          <a:xfrm>
            <a:off x="679920" y="3530902"/>
            <a:ext cx="8925570" cy="1094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1500"/>
              </a:spcBef>
              <a:defRPr sz="1900">
                <a:solidFill>
                  <a:srgbClr val="53585F"/>
                </a:solidFill>
                <a:latin typeface="Roboto Condensed"/>
                <a:ea typeface="Roboto Condensed"/>
                <a:cs typeface="Roboto Condensed"/>
                <a:sym typeface="Roboto Condensed"/>
              </a:defRPr>
            </a:pPr>
            <a:r>
              <a:t>At this stage, the user decides to finally open an demat account. Personalised engagement at this stage is very important as it helps in increasing revenues out of ancillary products &amp; services &amp; repetitive transactions on Trading</a:t>
            </a:r>
          </a:p>
        </p:txBody>
      </p:sp>
      <p:sp>
        <p:nvSpPr>
          <p:cNvPr id="591" name="Goal"/>
          <p:cNvSpPr txBox="1"/>
          <p:nvPr/>
        </p:nvSpPr>
        <p:spPr>
          <a:xfrm>
            <a:off x="679920" y="5074640"/>
            <a:ext cx="1099895"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Goal</a:t>
            </a:r>
          </a:p>
        </p:txBody>
      </p:sp>
      <p:sp>
        <p:nvSpPr>
          <p:cNvPr id="592" name="Increase booking process initiated, reach out to users who are looking for more information, get user to share some contact information"/>
          <p:cNvSpPr txBox="1"/>
          <p:nvPr/>
        </p:nvSpPr>
        <p:spPr>
          <a:xfrm>
            <a:off x="679920" y="6496168"/>
            <a:ext cx="9800429"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1500"/>
              </a:spcBef>
              <a:defRPr sz="1900">
                <a:solidFill>
                  <a:srgbClr val="53585F"/>
                </a:solidFill>
                <a:latin typeface="Roboto Condensed"/>
                <a:ea typeface="Roboto Condensed"/>
                <a:cs typeface="Roboto Condensed"/>
                <a:sym typeface="Roboto Condensed"/>
              </a:defRPr>
            </a:pPr>
            <a:r>
              <a:t>Reduce drop offs, push users a step ahead in completing the Account Opening &amp; start Transacting</a:t>
            </a:r>
          </a:p>
        </p:txBody>
      </p:sp>
      <p:sp>
        <p:nvSpPr>
          <p:cNvPr id="593"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5" name="Image" descr="Image"/>
          <p:cNvPicPr>
            <a:picLocks noChangeAspect="1"/>
          </p:cNvPicPr>
          <p:nvPr/>
        </p:nvPicPr>
        <p:blipFill>
          <a:blip r:embed="rId2">
            <a:alphaModFix amt="19555"/>
            <a:extLst/>
          </a:blip>
          <a:srcRect l="35908"/>
          <a:stretch>
            <a:fillRect/>
          </a:stretch>
        </p:blipFill>
        <p:spPr>
          <a:xfrm>
            <a:off x="11110134" y="3123511"/>
            <a:ext cx="4623404" cy="4922893"/>
          </a:xfrm>
          <a:prstGeom prst="rect">
            <a:avLst/>
          </a:prstGeom>
          <a:ln w="12700">
            <a:miter lim="400000"/>
          </a:ln>
          <a:effectLst>
            <a:outerShdw blurRad="165100" dist="16651" dir="5400000" rotWithShape="0">
              <a:srgbClr val="000000">
                <a:alpha val="12540"/>
              </a:srgbClr>
            </a:outerShdw>
          </a:effectLst>
        </p:spPr>
      </p:pic>
      <p:sp>
        <p:nvSpPr>
          <p:cNvPr id="596" name="Hey John, still looking for a flight to Goa?"/>
          <p:cNvSpPr txBox="1"/>
          <p:nvPr/>
        </p:nvSpPr>
        <p:spPr>
          <a:xfrm>
            <a:off x="12586048" y="6289392"/>
            <a:ext cx="2709991" cy="649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10000"/>
              </a:lnSpc>
              <a:defRPr sz="1100" b="1">
                <a:solidFill>
                  <a:srgbClr val="53585F"/>
                </a:solidFill>
                <a:latin typeface="Roboto Condensed"/>
                <a:ea typeface="Roboto Condensed"/>
                <a:cs typeface="Roboto Condensed"/>
                <a:sym typeface="Roboto Condensed"/>
              </a:defRPr>
            </a:pPr>
            <a:r>
              <a:rPr dirty="0"/>
              <a:t>Hey </a:t>
            </a:r>
            <a:r>
              <a:rPr lang="en-US" dirty="0"/>
              <a:t>Ravi</a:t>
            </a:r>
            <a:r>
              <a:rPr dirty="0"/>
              <a:t>, follow the company profit trend . Start trading with adding minimal amount of 10$ to your Account XXXX123.</a:t>
            </a:r>
          </a:p>
        </p:txBody>
      </p:sp>
      <p:pic>
        <p:nvPicPr>
          <p:cNvPr id="597" name="Image" descr="Image"/>
          <p:cNvPicPr>
            <a:picLocks noChangeAspect="1"/>
          </p:cNvPicPr>
          <p:nvPr/>
        </p:nvPicPr>
        <p:blipFill>
          <a:blip r:embed="rId3">
            <a:alphaModFix amt="20000"/>
            <a:extLst/>
          </a:blip>
          <a:stretch>
            <a:fillRect/>
          </a:stretch>
        </p:blipFill>
        <p:spPr>
          <a:xfrm>
            <a:off x="8043505" y="2477129"/>
            <a:ext cx="3071186" cy="6215603"/>
          </a:xfrm>
          <a:prstGeom prst="rect">
            <a:avLst/>
          </a:prstGeom>
          <a:ln w="12700">
            <a:miter lim="400000"/>
          </a:ln>
        </p:spPr>
      </p:pic>
      <p:sp>
        <p:nvSpPr>
          <p:cNvPr id="598" name="Hey John, still looking for a flight to Goa?"/>
          <p:cNvSpPr txBox="1"/>
          <p:nvPr/>
        </p:nvSpPr>
        <p:spPr>
          <a:xfrm>
            <a:off x="12586048" y="3907445"/>
            <a:ext cx="2709991" cy="496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10000"/>
              </a:lnSpc>
              <a:defRPr sz="1200" b="1">
                <a:solidFill>
                  <a:srgbClr val="53585F"/>
                </a:solidFill>
                <a:latin typeface="Roboto Condensed"/>
                <a:ea typeface="Roboto Condensed"/>
                <a:cs typeface="Roboto Condensed"/>
                <a:sym typeface="Roboto Condensed"/>
              </a:defRPr>
            </a:pPr>
            <a:r>
              <a:rPr dirty="0"/>
              <a:t>Hey </a:t>
            </a:r>
            <a:r>
              <a:rPr lang="en-US" dirty="0"/>
              <a:t>Ravi</a:t>
            </a:r>
            <a:r>
              <a:rPr dirty="0"/>
              <a:t>, still looking best stocks &amp; tips to Trade for better profit?</a:t>
            </a:r>
          </a:p>
        </p:txBody>
      </p:sp>
      <p:sp>
        <p:nvSpPr>
          <p:cNvPr id="599" name="Use code FB10 and get 10% cashback on your booking!…"/>
          <p:cNvSpPr txBox="1"/>
          <p:nvPr/>
        </p:nvSpPr>
        <p:spPr>
          <a:xfrm>
            <a:off x="12586048" y="4495290"/>
            <a:ext cx="2754415" cy="464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1100">
                <a:solidFill>
                  <a:srgbClr val="53585F"/>
                </a:solidFill>
                <a:latin typeface="Roboto Condensed"/>
                <a:ea typeface="Roboto Condensed"/>
                <a:cs typeface="Roboto Condensed"/>
                <a:sym typeface="Roboto Condensed"/>
              </a:defRPr>
            </a:lvl1pPr>
          </a:lstStyle>
          <a:p>
            <a:r>
              <a:t>Follow the webinar l to hear from industry experts.</a:t>
            </a:r>
          </a:p>
        </p:txBody>
      </p:sp>
      <p:pic>
        <p:nvPicPr>
          <p:cNvPr id="600" name="Screen Shot 2017-10-17 at 12.15.28 am.png" descr="Screen Shot 2017-10-17 at 12.15.28 am.png"/>
          <p:cNvPicPr>
            <a:picLocks noChangeAspect="1"/>
          </p:cNvPicPr>
          <p:nvPr/>
        </p:nvPicPr>
        <p:blipFill>
          <a:blip r:embed="rId4">
            <a:alphaModFix amt="30000"/>
            <a:extLst/>
          </a:blip>
          <a:srcRect l="1703" t="24739" r="95665" b="39964"/>
          <a:stretch>
            <a:fillRect/>
          </a:stretch>
        </p:blipFill>
        <p:spPr>
          <a:xfrm>
            <a:off x="12665121" y="6957318"/>
            <a:ext cx="218924" cy="200564"/>
          </a:xfrm>
          <a:prstGeom prst="rect">
            <a:avLst/>
          </a:prstGeom>
          <a:ln w="12700">
            <a:miter lim="400000"/>
          </a:ln>
        </p:spPr>
      </p:pic>
      <p:pic>
        <p:nvPicPr>
          <p:cNvPr id="601" name="Picture 30" descr="Picture 30"/>
          <p:cNvPicPr>
            <a:picLocks noChangeAspect="1"/>
          </p:cNvPicPr>
          <p:nvPr/>
        </p:nvPicPr>
        <p:blipFill>
          <a:blip r:embed="rId5">
            <a:extLst/>
          </a:blip>
          <a:stretch>
            <a:fillRect/>
          </a:stretch>
        </p:blipFill>
        <p:spPr>
          <a:xfrm>
            <a:off x="11303705" y="3902962"/>
            <a:ext cx="1172401" cy="1222933"/>
          </a:xfrm>
          <a:prstGeom prst="rect">
            <a:avLst/>
          </a:prstGeom>
          <a:ln w="12700">
            <a:miter lim="400000"/>
          </a:ln>
        </p:spPr>
      </p:pic>
      <p:sp>
        <p:nvSpPr>
          <p:cNvPr id="602"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
        <p:nvSpPr>
          <p:cNvPr id="603"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Consideration</a:t>
            </a:r>
          </a:p>
        </p:txBody>
      </p:sp>
      <p:pic>
        <p:nvPicPr>
          <p:cNvPr id="604" name="Image" descr="Image"/>
          <p:cNvPicPr>
            <a:picLocks noChangeAspect="1"/>
          </p:cNvPicPr>
          <p:nvPr/>
        </p:nvPicPr>
        <p:blipFill>
          <a:blip r:embed="rId6">
            <a:alphaModFix amt="50000"/>
            <a:extLst/>
          </a:blip>
          <a:stretch>
            <a:fillRect/>
          </a:stretch>
        </p:blipFill>
        <p:spPr>
          <a:xfrm>
            <a:off x="2111444" y="1081889"/>
            <a:ext cx="73027" cy="136527"/>
          </a:xfrm>
          <a:prstGeom prst="rect">
            <a:avLst/>
          </a:prstGeom>
          <a:ln w="12700">
            <a:miter lim="400000"/>
          </a:ln>
        </p:spPr>
      </p:pic>
      <p:pic>
        <p:nvPicPr>
          <p:cNvPr id="605" name="Image" descr="Image"/>
          <p:cNvPicPr>
            <a:picLocks noChangeAspect="1"/>
          </p:cNvPicPr>
          <p:nvPr/>
        </p:nvPicPr>
        <p:blipFill>
          <a:blip r:embed="rId6">
            <a:alphaModFix amt="50000"/>
            <a:extLst/>
          </a:blip>
          <a:stretch>
            <a:fillRect/>
          </a:stretch>
        </p:blipFill>
        <p:spPr>
          <a:xfrm>
            <a:off x="3587255" y="1081889"/>
            <a:ext cx="73027" cy="136527"/>
          </a:xfrm>
          <a:prstGeom prst="rect">
            <a:avLst/>
          </a:prstGeom>
          <a:ln w="12700">
            <a:miter lim="400000"/>
          </a:ln>
        </p:spPr>
      </p:pic>
      <p:sp>
        <p:nvSpPr>
          <p:cNvPr id="606" name="Increase Repeat Orders"/>
          <p:cNvSpPr txBox="1"/>
          <p:nvPr/>
        </p:nvSpPr>
        <p:spPr>
          <a:xfrm>
            <a:off x="2408767" y="978703"/>
            <a:ext cx="944365"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Evaluation</a:t>
            </a:r>
          </a:p>
        </p:txBody>
      </p:sp>
      <p:sp>
        <p:nvSpPr>
          <p:cNvPr id="607" name="Real Time Communication"/>
          <p:cNvSpPr txBox="1"/>
          <p:nvPr/>
        </p:nvSpPr>
        <p:spPr>
          <a:xfrm>
            <a:off x="3906819" y="978703"/>
            <a:ext cx="1948856"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b="1">
                <a:solidFill>
                  <a:srgbClr val="FFFFFF"/>
                </a:solidFill>
                <a:latin typeface="Roboto Condensed"/>
                <a:ea typeface="Roboto Condensed"/>
                <a:cs typeface="Roboto Condensed"/>
                <a:sym typeface="Roboto Condensed"/>
              </a:defRPr>
            </a:lvl1pPr>
          </a:lstStyle>
          <a:p>
            <a:r>
              <a:t>Fund Account Opening</a:t>
            </a:r>
          </a:p>
        </p:txBody>
      </p:sp>
      <p:sp>
        <p:nvSpPr>
          <p:cNvPr id="608" name="Real Time Communication"/>
          <p:cNvSpPr txBox="1"/>
          <p:nvPr/>
        </p:nvSpPr>
        <p:spPr>
          <a:xfrm>
            <a:off x="6395517" y="978703"/>
            <a:ext cx="222518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Experience &amp; Transactions</a:t>
            </a:r>
          </a:p>
        </p:txBody>
      </p:sp>
      <p:sp>
        <p:nvSpPr>
          <p:cNvPr id="609" name="Real Time Communication"/>
          <p:cNvSpPr txBox="1"/>
          <p:nvPr/>
        </p:nvSpPr>
        <p:spPr>
          <a:xfrm>
            <a:off x="9186798" y="978703"/>
            <a:ext cx="87769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Retention</a:t>
            </a:r>
          </a:p>
        </p:txBody>
      </p:sp>
      <p:sp>
        <p:nvSpPr>
          <p:cNvPr id="610" name="Real Time Communication"/>
          <p:cNvSpPr txBox="1"/>
          <p:nvPr/>
        </p:nvSpPr>
        <p:spPr>
          <a:xfrm>
            <a:off x="10630589" y="978703"/>
            <a:ext cx="889298"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Advocacy</a:t>
            </a:r>
          </a:p>
        </p:txBody>
      </p:sp>
      <p:pic>
        <p:nvPicPr>
          <p:cNvPr id="611" name="Image" descr="Image"/>
          <p:cNvPicPr>
            <a:picLocks noChangeAspect="1"/>
          </p:cNvPicPr>
          <p:nvPr/>
        </p:nvPicPr>
        <p:blipFill>
          <a:blip r:embed="rId6">
            <a:alphaModFix amt="50000"/>
            <a:extLst/>
          </a:blip>
          <a:stretch>
            <a:fillRect/>
          </a:stretch>
        </p:blipFill>
        <p:spPr>
          <a:xfrm>
            <a:off x="8867234" y="1081889"/>
            <a:ext cx="73027" cy="136527"/>
          </a:xfrm>
          <a:prstGeom prst="rect">
            <a:avLst/>
          </a:prstGeom>
          <a:ln w="12700">
            <a:miter lim="400000"/>
          </a:ln>
        </p:spPr>
      </p:pic>
      <p:pic>
        <p:nvPicPr>
          <p:cNvPr id="612" name="Image" descr="Image"/>
          <p:cNvPicPr>
            <a:picLocks noChangeAspect="1"/>
          </p:cNvPicPr>
          <p:nvPr/>
        </p:nvPicPr>
        <p:blipFill>
          <a:blip r:embed="rId6">
            <a:alphaModFix amt="50000"/>
            <a:extLst/>
          </a:blip>
          <a:stretch>
            <a:fillRect/>
          </a:stretch>
        </p:blipFill>
        <p:spPr>
          <a:xfrm>
            <a:off x="10311024" y="1081889"/>
            <a:ext cx="73027" cy="136527"/>
          </a:xfrm>
          <a:prstGeom prst="rect">
            <a:avLst/>
          </a:prstGeom>
          <a:ln w="12700">
            <a:miter lim="400000"/>
          </a:ln>
        </p:spPr>
      </p:pic>
      <p:pic>
        <p:nvPicPr>
          <p:cNvPr id="613" name="Image" descr="Image"/>
          <p:cNvPicPr>
            <a:picLocks noChangeAspect="1"/>
          </p:cNvPicPr>
          <p:nvPr/>
        </p:nvPicPr>
        <p:blipFill>
          <a:blip r:embed="rId6">
            <a:alphaModFix amt="50000"/>
            <a:extLst/>
          </a:blip>
          <a:stretch>
            <a:fillRect/>
          </a:stretch>
        </p:blipFill>
        <p:spPr>
          <a:xfrm>
            <a:off x="6077605" y="1081889"/>
            <a:ext cx="73027" cy="136527"/>
          </a:xfrm>
          <a:prstGeom prst="rect">
            <a:avLst/>
          </a:prstGeom>
          <a:ln w="12700">
            <a:miter lim="400000"/>
          </a:ln>
        </p:spPr>
      </p:pic>
      <p:sp>
        <p:nvSpPr>
          <p:cNvPr id="614" name="Engage such users with notifications and surveys while they are on your website/app, to collect their contact details…"/>
          <p:cNvSpPr txBox="1"/>
          <p:nvPr/>
        </p:nvSpPr>
        <p:spPr>
          <a:xfrm>
            <a:off x="647363" y="2320975"/>
            <a:ext cx="6715105" cy="3820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308502" indent="-308502">
              <a:lnSpc>
                <a:spcPct val="120000"/>
              </a:lnSpc>
              <a:spcBef>
                <a:spcPts val="1500"/>
              </a:spcBef>
              <a:buSzPct val="75000"/>
              <a:buChar char="•"/>
              <a:defRPr sz="1800" b="1">
                <a:solidFill>
                  <a:srgbClr val="53585F"/>
                </a:solidFill>
                <a:latin typeface="Roboto Condensed"/>
                <a:ea typeface="Roboto Condensed"/>
                <a:cs typeface="Roboto Condensed"/>
                <a:sym typeface="Roboto Condensed"/>
              </a:defRPr>
            </a:pPr>
            <a:r>
              <a:t>Since the users have opened the account, engage with them using multiple channels of communication with relevant content &amp; tips for trading</a:t>
            </a:r>
          </a:p>
          <a:p>
            <a:pPr marL="308502" indent="-308502">
              <a:lnSpc>
                <a:spcPct val="120000"/>
              </a:lnSpc>
              <a:spcBef>
                <a:spcPts val="1500"/>
              </a:spcBef>
              <a:buSzPct val="75000"/>
              <a:buChar char="•"/>
              <a:defRPr sz="1800" b="1">
                <a:solidFill>
                  <a:srgbClr val="53585F"/>
                </a:solidFill>
                <a:latin typeface="Roboto Condensed"/>
                <a:ea typeface="Roboto Condensed"/>
                <a:cs typeface="Roboto Condensed"/>
                <a:sym typeface="Roboto Condensed"/>
              </a:defRPr>
            </a:pPr>
            <a:r>
              <a:t>Increase channels of communication, reach out when they are in an active session with personalized onsite notification.</a:t>
            </a:r>
          </a:p>
          <a:p>
            <a:pPr marL="308502" indent="-308502">
              <a:lnSpc>
                <a:spcPct val="120000"/>
              </a:lnSpc>
              <a:spcBef>
                <a:spcPts val="1500"/>
              </a:spcBef>
              <a:buSzPct val="75000"/>
              <a:buChar char="•"/>
              <a:defRPr sz="1800" b="1">
                <a:solidFill>
                  <a:srgbClr val="53585F"/>
                </a:solidFill>
                <a:latin typeface="Roboto Condensed"/>
                <a:ea typeface="Roboto Condensed"/>
                <a:cs typeface="Roboto Condensed"/>
                <a:sym typeface="Roboto Condensed"/>
              </a:defRPr>
            </a:pPr>
            <a:r>
              <a:t>Segment your users on the basis their behaviour on your website/app after login  to send them highly relevant and personalised communication</a:t>
            </a:r>
          </a:p>
          <a:p>
            <a:pPr marL="308502" indent="-308502">
              <a:lnSpc>
                <a:spcPct val="120000"/>
              </a:lnSpc>
              <a:spcBef>
                <a:spcPts val="1500"/>
              </a:spcBef>
              <a:buSzPct val="75000"/>
              <a:buChar char="•"/>
              <a:defRPr sz="1800" b="1">
                <a:solidFill>
                  <a:srgbClr val="53585F"/>
                </a:solidFill>
                <a:latin typeface="Roboto Condensed"/>
                <a:ea typeface="Roboto Condensed"/>
                <a:cs typeface="Roboto Condensed"/>
                <a:sym typeface="Roboto Condensed"/>
              </a:defRPr>
            </a:pPr>
            <a:r>
              <a:t>Include the last searched data in the communication and provide user with next (easy) steps to start trading with advocacy</a:t>
            </a:r>
          </a:p>
        </p:txBody>
      </p:sp>
      <p:grpSp>
        <p:nvGrpSpPr>
          <p:cNvPr id="623" name="Group"/>
          <p:cNvGrpSpPr/>
          <p:nvPr/>
        </p:nvGrpSpPr>
        <p:grpSpPr>
          <a:xfrm>
            <a:off x="569644" y="8057976"/>
            <a:ext cx="6711502" cy="1123057"/>
            <a:chOff x="0" y="0"/>
            <a:chExt cx="6711501" cy="1123055"/>
          </a:xfrm>
        </p:grpSpPr>
        <p:sp>
          <p:nvSpPr>
            <p:cNvPr id="615" name="Rounded Rectangle"/>
            <p:cNvSpPr/>
            <p:nvPr/>
          </p:nvSpPr>
          <p:spPr>
            <a:xfrm>
              <a:off x="0" y="118609"/>
              <a:ext cx="3215826" cy="885837"/>
            </a:xfrm>
            <a:prstGeom prst="roundRect">
              <a:avLst>
                <a:gd name="adj" fmla="val 2867"/>
              </a:avLst>
            </a:prstGeom>
            <a:noFill/>
            <a:ln w="12700" cap="flat">
              <a:solidFill>
                <a:srgbClr val="85888D"/>
              </a:solidFill>
              <a:custDash>
                <a:ds d="100000" sp="200000"/>
              </a:custDash>
              <a:round/>
            </a:ln>
            <a:effectLst/>
          </p:spPr>
          <p:txBody>
            <a:bodyPr wrap="square" lIns="33865" tIns="33865" rIns="33865" bIns="33865"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616" name="Rounded Rectangle"/>
            <p:cNvSpPr/>
            <p:nvPr/>
          </p:nvSpPr>
          <p:spPr>
            <a:xfrm>
              <a:off x="1898784" y="0"/>
              <a:ext cx="4812718" cy="1123056"/>
            </a:xfrm>
            <a:prstGeom prst="roundRect">
              <a:avLst>
                <a:gd name="adj" fmla="val 1022"/>
              </a:avLst>
            </a:prstGeom>
            <a:solidFill>
              <a:srgbClr val="434EBE"/>
            </a:solidFill>
            <a:ln w="12700" cap="flat">
              <a:noFill/>
              <a:miter lim="400000"/>
            </a:ln>
            <a:effectLst/>
          </p:spPr>
          <p:txBody>
            <a:bodyPr wrap="square" lIns="33865" tIns="33865" rIns="33865" bIns="33865" numCol="1" anchor="ctr">
              <a:noAutofit/>
            </a:bodyP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617" name="Increase in New Users"/>
            <p:cNvSpPr txBox="1"/>
            <p:nvPr/>
          </p:nvSpPr>
          <p:spPr>
            <a:xfrm>
              <a:off x="4891245" y="202414"/>
              <a:ext cx="1630509" cy="7382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lvl1pPr>
                <a:lnSpc>
                  <a:spcPct val="120000"/>
                </a:lnSpc>
                <a:defRPr sz="2100">
                  <a:solidFill>
                    <a:srgbClr val="FFFFFF"/>
                  </a:solidFill>
                  <a:latin typeface="Roboto Condensed"/>
                  <a:ea typeface="Roboto Condensed"/>
                  <a:cs typeface="Roboto Condensed"/>
                  <a:sym typeface="Roboto Condensed"/>
                </a:defRPr>
              </a:lvl1pPr>
            </a:lstStyle>
            <a:p>
              <a:r>
                <a:t>Improvement in Conversions</a:t>
              </a:r>
            </a:p>
          </p:txBody>
        </p:sp>
        <p:grpSp>
          <p:nvGrpSpPr>
            <p:cNvPr id="620" name="Group"/>
            <p:cNvGrpSpPr/>
            <p:nvPr/>
          </p:nvGrpSpPr>
          <p:grpSpPr>
            <a:xfrm>
              <a:off x="3183104" y="78764"/>
              <a:ext cx="1696512" cy="914401"/>
              <a:chOff x="0" y="0"/>
              <a:chExt cx="1696510" cy="914400"/>
            </a:xfrm>
          </p:grpSpPr>
          <p:sp>
            <p:nvSpPr>
              <p:cNvPr id="618" name="~20%"/>
              <p:cNvSpPr txBox="1"/>
              <p:nvPr/>
            </p:nvSpPr>
            <p:spPr>
              <a:xfrm>
                <a:off x="0" y="0"/>
                <a:ext cx="1696511" cy="914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587022">
                  <a:lnSpc>
                    <a:spcPct val="100000"/>
                  </a:lnSpc>
                  <a:defRPr sz="5200">
                    <a:solidFill>
                      <a:srgbClr val="FFFFFF"/>
                    </a:solidFill>
                  </a:defRPr>
                </a:pPr>
                <a:r>
                  <a:t>~</a:t>
                </a:r>
                <a:r>
                  <a:rPr sz="6000"/>
                  <a:t>15</a:t>
                </a:r>
                <a:r>
                  <a:rPr sz="2000"/>
                  <a:t>%</a:t>
                </a:r>
              </a:p>
            </p:txBody>
          </p:sp>
          <p:sp>
            <p:nvSpPr>
              <p:cNvPr id="619" name="Arrow"/>
              <p:cNvSpPr/>
              <p:nvPr/>
            </p:nvSpPr>
            <p:spPr>
              <a:xfrm rot="16200000">
                <a:off x="1210553" y="224130"/>
                <a:ext cx="286151" cy="226377"/>
              </a:xfrm>
              <a:prstGeom prst="rightArrow">
                <a:avLst>
                  <a:gd name="adj1" fmla="val 29827"/>
                  <a:gd name="adj2" fmla="val 62399"/>
                </a:avLst>
              </a:prstGeom>
              <a:solidFill>
                <a:srgbClr val="70BF41"/>
              </a:solidFill>
              <a:ln w="12700" cap="flat">
                <a:noFill/>
                <a:miter lim="400000"/>
              </a:ln>
              <a:effectLst/>
            </p:spPr>
            <p:txBody>
              <a:bodyPr wrap="square" lIns="33865" tIns="33865" rIns="33865" bIns="33865" numCol="1" anchor="ctr">
                <a:noAutofit/>
              </a:bodyPr>
              <a:lstStyle/>
              <a:p>
                <a:pPr algn="ctr" defTabSz="821530">
                  <a:lnSpc>
                    <a:spcPct val="100000"/>
                  </a:lnSpc>
                  <a:defRPr sz="3200">
                    <a:solidFill>
                      <a:srgbClr val="FFFFFF"/>
                    </a:solidFill>
                    <a:latin typeface="Helvetica Light"/>
                    <a:ea typeface="Helvetica Light"/>
                    <a:cs typeface="Helvetica Light"/>
                    <a:sym typeface="Helvetica Light"/>
                  </a:defRPr>
                </a:pPr>
                <a:endParaRPr/>
              </a:p>
            </p:txBody>
          </p:sp>
        </p:grpSp>
        <p:pic>
          <p:nvPicPr>
            <p:cNvPr id="621" name="Image" descr="Image"/>
            <p:cNvPicPr>
              <a:picLocks noChangeAspect="1"/>
            </p:cNvPicPr>
            <p:nvPr/>
          </p:nvPicPr>
          <p:blipFill>
            <a:blip r:embed="rId7">
              <a:alphaModFix amt="23000"/>
              <a:extLst/>
            </a:blip>
            <a:stretch>
              <a:fillRect/>
            </a:stretch>
          </p:blipFill>
          <p:spPr>
            <a:xfrm>
              <a:off x="2082579" y="139182"/>
              <a:ext cx="800889" cy="844692"/>
            </a:xfrm>
            <a:prstGeom prst="rect">
              <a:avLst/>
            </a:prstGeom>
            <a:ln w="12700" cap="flat">
              <a:noFill/>
              <a:miter lim="400000"/>
            </a:ln>
            <a:effectLst/>
          </p:spPr>
        </p:pic>
        <p:sp>
          <p:nvSpPr>
            <p:cNvPr id="622" name="Improvement Expected"/>
            <p:cNvSpPr txBox="1"/>
            <p:nvPr/>
          </p:nvSpPr>
          <p:spPr>
            <a:xfrm>
              <a:off x="193644" y="182074"/>
              <a:ext cx="2027450" cy="7382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lvl1pPr>
                <a:lnSpc>
                  <a:spcPct val="120000"/>
                </a:lnSpc>
                <a:defRPr sz="2000">
                  <a:solidFill>
                    <a:srgbClr val="535353"/>
                  </a:solidFill>
                  <a:latin typeface="Roboto Condensed"/>
                  <a:ea typeface="Roboto Condensed"/>
                  <a:cs typeface="Roboto Condensed"/>
                  <a:sym typeface="Roboto Condensed"/>
                </a:defRPr>
              </a:lvl1pPr>
            </a:lstStyle>
            <a:p>
              <a:r>
                <a:t>Improvement Expected</a:t>
              </a:r>
            </a:p>
          </p:txBody>
        </p:sp>
      </p:grpSp>
      <p:sp>
        <p:nvSpPr>
          <p:cNvPr id="624" name="Solution"/>
          <p:cNvSpPr txBox="1"/>
          <p:nvPr/>
        </p:nvSpPr>
        <p:spPr>
          <a:xfrm>
            <a:off x="543676" y="1667092"/>
            <a:ext cx="1649412" cy="486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Solution</a:t>
            </a:r>
          </a:p>
        </p:txBody>
      </p:sp>
      <p:sp>
        <p:nvSpPr>
          <p:cNvPr id="625" name="Channel of Communication"/>
          <p:cNvSpPr txBox="1"/>
          <p:nvPr/>
        </p:nvSpPr>
        <p:spPr>
          <a:xfrm>
            <a:off x="543676" y="6607710"/>
            <a:ext cx="4830697"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Channel of Communication</a:t>
            </a:r>
          </a:p>
        </p:txBody>
      </p:sp>
      <p:sp>
        <p:nvSpPr>
          <p:cNvPr id="626" name="— Web message - notification/ Survey"/>
          <p:cNvSpPr txBox="1"/>
          <p:nvPr/>
        </p:nvSpPr>
        <p:spPr>
          <a:xfrm>
            <a:off x="543676" y="7255857"/>
            <a:ext cx="3746070" cy="334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spAutoFit/>
          </a:bodyPr>
          <a:lstStyle/>
          <a:p>
            <a:pPr defTabSz="457200">
              <a:lnSpc>
                <a:spcPct val="120000"/>
              </a:lnSpc>
              <a:defRPr sz="1800">
                <a:solidFill>
                  <a:srgbClr val="535353"/>
                </a:solidFill>
                <a:latin typeface="Roboto Condensed"/>
                <a:ea typeface="Roboto Condensed"/>
                <a:cs typeface="Roboto Condensed"/>
                <a:sym typeface="Roboto Condensed"/>
              </a:defRPr>
            </a:pPr>
            <a:r>
              <a:t> — Journey, Web-Push, Push , Email, SMS</a:t>
            </a:r>
          </a:p>
        </p:txBody>
      </p:sp>
      <p:grpSp>
        <p:nvGrpSpPr>
          <p:cNvPr id="629" name="Group"/>
          <p:cNvGrpSpPr/>
          <p:nvPr/>
        </p:nvGrpSpPr>
        <p:grpSpPr>
          <a:xfrm>
            <a:off x="12471621" y="8327499"/>
            <a:ext cx="3254162" cy="817338"/>
            <a:chOff x="0" y="0"/>
            <a:chExt cx="3254161" cy="817337"/>
          </a:xfrm>
        </p:grpSpPr>
        <p:sp>
          <p:nvSpPr>
            <p:cNvPr id="627" name="Rounded Rectangle"/>
            <p:cNvSpPr/>
            <p:nvPr/>
          </p:nvSpPr>
          <p:spPr>
            <a:xfrm>
              <a:off x="0" y="0"/>
              <a:ext cx="3254162" cy="817338"/>
            </a:xfrm>
            <a:prstGeom prst="roundRect">
              <a:avLst>
                <a:gd name="adj" fmla="val 28998"/>
              </a:avLst>
            </a:prstGeom>
            <a:solidFill>
              <a:srgbClr val="EC5C57">
                <a:alpha val="4494"/>
              </a:srgbClr>
            </a:solidFill>
            <a:ln w="12700" cap="flat">
              <a:solidFill>
                <a:srgbClr val="FF2500">
                  <a:alpha val="29962"/>
                </a:srgbClr>
              </a:solidFill>
              <a:prstDash val="solid"/>
              <a:miter lim="400000"/>
            </a:ln>
            <a:effectLst/>
          </p:spPr>
          <p:txBody>
            <a:bodyPr wrap="square" lIns="33865" tIns="33865" rIns="33865" bIns="33865" numCol="1" anchor="ctr">
              <a:noAutofit/>
            </a:bodyPr>
            <a:lstStyle/>
            <a:p>
              <a:pPr algn="r" defTabSz="587022">
                <a:lnSpc>
                  <a:spcPct val="100000"/>
                </a:lnSpc>
                <a:defRPr sz="1300" b="1">
                  <a:solidFill>
                    <a:srgbClr val="FF2604"/>
                  </a:solidFill>
                </a:defRPr>
              </a:pPr>
              <a:endParaRPr/>
            </a:p>
          </p:txBody>
        </p:sp>
        <p:sp>
          <p:nvSpPr>
            <p:cNvPr id="628" name="Booked stock and traded with 5 stocks in the last 24 hours"/>
            <p:cNvSpPr txBox="1"/>
            <p:nvPr/>
          </p:nvSpPr>
          <p:spPr>
            <a:xfrm>
              <a:off x="242758" y="151283"/>
              <a:ext cx="2768644" cy="5147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lvl1pPr defTabSz="587022">
                <a:lnSpc>
                  <a:spcPct val="120000"/>
                </a:lnSpc>
                <a:defRPr sz="1400" b="1">
                  <a:solidFill>
                    <a:srgbClr val="FF2604"/>
                  </a:solidFill>
                  <a:latin typeface="Roboto Condensed"/>
                  <a:ea typeface="Roboto Condensed"/>
                  <a:cs typeface="Roboto Condensed"/>
                  <a:sym typeface="Roboto Condensed"/>
                </a:defRPr>
              </a:lvl1pPr>
            </a:lstStyle>
            <a:p>
              <a:r>
                <a:t>Booked stock and traded with 5 stocks in the last 24 hours</a:t>
              </a:r>
            </a:p>
          </p:txBody>
        </p:sp>
      </p:grpSp>
      <p:grpSp>
        <p:nvGrpSpPr>
          <p:cNvPr id="633" name="Group"/>
          <p:cNvGrpSpPr/>
          <p:nvPr/>
        </p:nvGrpSpPr>
        <p:grpSpPr>
          <a:xfrm>
            <a:off x="8228992" y="3201672"/>
            <a:ext cx="2700213" cy="2156683"/>
            <a:chOff x="0" y="0"/>
            <a:chExt cx="2700211" cy="2156682"/>
          </a:xfrm>
        </p:grpSpPr>
        <p:pic>
          <p:nvPicPr>
            <p:cNvPr id="630" name="Image" descr="Image"/>
            <p:cNvPicPr>
              <a:picLocks noChangeAspect="1"/>
            </p:cNvPicPr>
            <p:nvPr/>
          </p:nvPicPr>
          <p:blipFill>
            <a:blip r:embed="rId8">
              <a:extLst/>
            </a:blip>
            <a:stretch>
              <a:fillRect/>
            </a:stretch>
          </p:blipFill>
          <p:spPr>
            <a:xfrm>
              <a:off x="72446" y="873985"/>
              <a:ext cx="2512506" cy="1282697"/>
            </a:xfrm>
            <a:prstGeom prst="rect">
              <a:avLst/>
            </a:prstGeom>
            <a:ln w="12700" cap="flat">
              <a:noFill/>
              <a:miter lim="400000"/>
            </a:ln>
            <a:effectLst/>
          </p:spPr>
        </p:pic>
        <p:sp>
          <p:nvSpPr>
            <p:cNvPr id="631" name="Hey John, book your flight with code FB15 and get 15% cashback! Hurry, offer valid for the next 2 hours.…"/>
            <p:cNvSpPr txBox="1"/>
            <p:nvPr/>
          </p:nvSpPr>
          <p:spPr>
            <a:xfrm>
              <a:off x="221736" y="1035667"/>
              <a:ext cx="2256738" cy="9591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ctr">
              <a:spAutoFit/>
            </a:bodyPr>
            <a:lstStyle/>
            <a:p>
              <a:pPr>
                <a:lnSpc>
                  <a:spcPct val="120000"/>
                </a:lnSpc>
                <a:defRPr sz="1300">
                  <a:solidFill>
                    <a:srgbClr val="000000"/>
                  </a:solidFill>
                  <a:latin typeface="Roboto Condensed"/>
                  <a:ea typeface="Roboto Condensed"/>
                  <a:cs typeface="Roboto Condensed"/>
                  <a:sym typeface="Roboto Condensed"/>
                </a:defRPr>
              </a:pPr>
              <a:r>
                <a:rPr dirty="0"/>
                <a:t>Hey </a:t>
              </a:r>
              <a:r>
                <a:rPr lang="en-US" b="1" dirty="0"/>
                <a:t>Ravi</a:t>
              </a:r>
              <a:r>
                <a:rPr dirty="0"/>
                <a:t>, login and use the trading simulator to practice with virtual funds</a:t>
              </a:r>
            </a:p>
            <a:p>
              <a:pPr algn="r">
                <a:lnSpc>
                  <a:spcPct val="120000"/>
                </a:lnSpc>
                <a:defRPr sz="1000">
                  <a:solidFill>
                    <a:srgbClr val="A6AAA9"/>
                  </a:solidFill>
                  <a:latin typeface="Roboto Condensed"/>
                  <a:ea typeface="Roboto Condensed"/>
                  <a:cs typeface="Roboto Condensed"/>
                  <a:sym typeface="Roboto Condensed"/>
                </a:defRPr>
              </a:pPr>
              <a:r>
                <a:rPr dirty="0"/>
                <a:t>11.30 AM</a:t>
              </a:r>
            </a:p>
          </p:txBody>
        </p:sp>
        <p:pic>
          <p:nvPicPr>
            <p:cNvPr id="632" name="Image" descr="Image"/>
            <p:cNvPicPr>
              <a:picLocks noChangeAspect="1"/>
            </p:cNvPicPr>
            <p:nvPr/>
          </p:nvPicPr>
          <p:blipFill>
            <a:blip r:embed="rId9">
              <a:extLst/>
            </a:blip>
            <a:stretch>
              <a:fillRect/>
            </a:stretch>
          </p:blipFill>
          <p:spPr>
            <a:xfrm>
              <a:off x="0" y="0"/>
              <a:ext cx="2700211" cy="603578"/>
            </a:xfrm>
            <a:prstGeom prst="rect">
              <a:avLst/>
            </a:prstGeom>
            <a:ln w="12700" cap="flat">
              <a:noFill/>
              <a:miter lim="400000"/>
            </a:ln>
            <a:effectLst/>
          </p:spPr>
        </p:pic>
      </p:grpSp>
      <p:sp>
        <p:nvSpPr>
          <p:cNvPr id="634" name="Line"/>
          <p:cNvSpPr/>
          <p:nvPr/>
        </p:nvSpPr>
        <p:spPr>
          <a:xfrm>
            <a:off x="11097220" y="5701208"/>
            <a:ext cx="4623594" cy="1"/>
          </a:xfrm>
          <a:prstGeom prst="line">
            <a:avLst/>
          </a:prstGeom>
          <a:ln w="12700">
            <a:solidFill>
              <a:srgbClr val="DDDDDD"/>
            </a:solidFill>
          </a:ln>
        </p:spPr>
        <p:txBody>
          <a:bodyPr lIns="45718" tIns="45718" rIns="45718" bIns="45718"/>
          <a:lstStyle/>
          <a:p>
            <a:pPr>
              <a:defRPr>
                <a:solidFill>
                  <a:srgbClr val="FFFFFF"/>
                </a:solidFill>
              </a:defRPr>
            </a:pPr>
            <a:endParaRPr/>
          </a:p>
        </p:txBody>
      </p:sp>
      <p:pic>
        <p:nvPicPr>
          <p:cNvPr id="635" name="Image" descr="Image"/>
          <p:cNvPicPr>
            <a:picLocks noChangeAspect="1"/>
          </p:cNvPicPr>
          <p:nvPr/>
        </p:nvPicPr>
        <p:blipFill>
          <a:blip r:embed="rId10">
            <a:extLst/>
          </a:blip>
          <a:stretch>
            <a:fillRect/>
          </a:stretch>
        </p:blipFill>
        <p:spPr>
          <a:xfrm>
            <a:off x="11304144" y="6265365"/>
            <a:ext cx="1171524" cy="1171524"/>
          </a:xfrm>
          <a:prstGeom prst="rect">
            <a:avLst/>
          </a:prstGeom>
          <a:ln w="12700">
            <a:miter lim="400000"/>
          </a:ln>
        </p:spPr>
      </p:pic>
      <p:grpSp>
        <p:nvGrpSpPr>
          <p:cNvPr id="638" name="Group"/>
          <p:cNvGrpSpPr/>
          <p:nvPr/>
        </p:nvGrpSpPr>
        <p:grpSpPr>
          <a:xfrm>
            <a:off x="12958926" y="6898778"/>
            <a:ext cx="1037581" cy="317501"/>
            <a:chOff x="116209" y="0"/>
            <a:chExt cx="1037580" cy="317499"/>
          </a:xfrm>
        </p:grpSpPr>
        <p:sp>
          <p:nvSpPr>
            <p:cNvPr id="636" name="Rectangle"/>
            <p:cNvSpPr/>
            <p:nvPr/>
          </p:nvSpPr>
          <p:spPr>
            <a:xfrm>
              <a:off x="116209" y="0"/>
              <a:ext cx="1037582" cy="317500"/>
            </a:xfrm>
            <a:prstGeom prst="rect">
              <a:avLst/>
            </a:prstGeom>
            <a:gradFill flip="none" rotWithShape="1">
              <a:gsLst>
                <a:gs pos="0">
                  <a:schemeClr val="accent2">
                    <a:lumOff val="-5333"/>
                  </a:schemeClr>
                </a:gs>
                <a:gs pos="100000">
                  <a:schemeClr val="accent2">
                    <a:satOff val="-55555"/>
                    <a:lumOff val="18333"/>
                  </a:schemeClr>
                </a:gs>
              </a:gsLst>
              <a:lin ang="16200000" scaled="0"/>
            </a:gradFill>
            <a:ln w="12700" cap="flat">
              <a:noFill/>
              <a:miter lim="400000"/>
            </a:ln>
            <a:effectLst/>
          </p:spPr>
          <p:txBody>
            <a:bodyPr wrap="square" lIns="33865" tIns="33865" rIns="33865" bIns="33865" numCol="1" anchor="ctr">
              <a:noAutofit/>
            </a:bodyPr>
            <a:lstStyle/>
            <a:p>
              <a:pPr>
                <a:defRPr>
                  <a:solidFill>
                    <a:srgbClr val="FFFFFF"/>
                  </a:solidFill>
                </a:defRPr>
              </a:pPr>
              <a:endParaRPr/>
            </a:p>
          </p:txBody>
        </p:sp>
        <p:sp>
          <p:nvSpPr>
            <p:cNvPr id="637" name="Add Fund"/>
            <p:cNvSpPr txBox="1"/>
            <p:nvPr/>
          </p:nvSpPr>
          <p:spPr>
            <a:xfrm>
              <a:off x="209275" y="12700"/>
              <a:ext cx="851450" cy="283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numCol="1" anchor="ctr">
              <a:spAutoFit/>
            </a:bodyPr>
            <a:lstStyle>
              <a:lvl1pPr>
                <a:defRPr sz="1400">
                  <a:solidFill>
                    <a:srgbClr val="FFFFFF"/>
                  </a:solidFill>
                </a:defRPr>
              </a:lvl1pPr>
            </a:lstStyle>
            <a:p>
              <a:r>
                <a:t>Add Fund</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TextBox 1"/>
          <p:cNvSpPr txBox="1"/>
          <p:nvPr/>
        </p:nvSpPr>
        <p:spPr>
          <a:xfrm>
            <a:off x="4128856" y="4546600"/>
            <a:ext cx="7998288"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3800" b="1">
                <a:solidFill>
                  <a:srgbClr val="FFFFFF"/>
                </a:solidFill>
                <a:latin typeface="Roboto Condensed"/>
                <a:ea typeface="Roboto Condensed"/>
                <a:cs typeface="Roboto Condensed"/>
                <a:sym typeface="Roboto Condensed"/>
              </a:defRPr>
            </a:lvl1pPr>
          </a:lstStyle>
          <a:p>
            <a:r>
              <a:t>Customer Engagement Post Acquisitions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25</a:t>
            </a:fld>
            <a:endParaRPr/>
          </a:p>
        </p:txBody>
      </p:sp>
      <p:sp>
        <p:nvSpPr>
          <p:cNvPr id="643"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Consideration</a:t>
            </a:r>
          </a:p>
        </p:txBody>
      </p:sp>
      <p:pic>
        <p:nvPicPr>
          <p:cNvPr id="644" name="Image" descr="Image"/>
          <p:cNvPicPr>
            <a:picLocks noChangeAspect="1"/>
          </p:cNvPicPr>
          <p:nvPr/>
        </p:nvPicPr>
        <p:blipFill>
          <a:blip r:embed="rId2">
            <a:alphaModFix amt="50000"/>
            <a:extLst/>
          </a:blip>
          <a:stretch>
            <a:fillRect/>
          </a:stretch>
        </p:blipFill>
        <p:spPr>
          <a:xfrm>
            <a:off x="2111444" y="1081889"/>
            <a:ext cx="73027" cy="136527"/>
          </a:xfrm>
          <a:prstGeom prst="rect">
            <a:avLst/>
          </a:prstGeom>
          <a:ln w="12700">
            <a:miter lim="400000"/>
          </a:ln>
        </p:spPr>
      </p:pic>
      <p:pic>
        <p:nvPicPr>
          <p:cNvPr id="645" name="Image" descr="Image"/>
          <p:cNvPicPr>
            <a:picLocks noChangeAspect="1"/>
          </p:cNvPicPr>
          <p:nvPr/>
        </p:nvPicPr>
        <p:blipFill>
          <a:blip r:embed="rId2">
            <a:alphaModFix amt="50000"/>
            <a:extLst/>
          </a:blip>
          <a:stretch>
            <a:fillRect/>
          </a:stretch>
        </p:blipFill>
        <p:spPr>
          <a:xfrm>
            <a:off x="3587255" y="1081889"/>
            <a:ext cx="73027" cy="136527"/>
          </a:xfrm>
          <a:prstGeom prst="rect">
            <a:avLst/>
          </a:prstGeom>
          <a:ln w="12700">
            <a:miter lim="400000"/>
          </a:ln>
        </p:spPr>
      </p:pic>
      <p:sp>
        <p:nvSpPr>
          <p:cNvPr id="646" name="Increase Repeat Orders"/>
          <p:cNvSpPr txBox="1"/>
          <p:nvPr/>
        </p:nvSpPr>
        <p:spPr>
          <a:xfrm>
            <a:off x="2408767" y="978703"/>
            <a:ext cx="944365"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Evaluation</a:t>
            </a:r>
          </a:p>
        </p:txBody>
      </p:sp>
      <p:sp>
        <p:nvSpPr>
          <p:cNvPr id="647" name="Real Time Communication"/>
          <p:cNvSpPr txBox="1"/>
          <p:nvPr/>
        </p:nvSpPr>
        <p:spPr>
          <a:xfrm>
            <a:off x="3906819" y="978703"/>
            <a:ext cx="192425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Fund Account Opening</a:t>
            </a:r>
          </a:p>
        </p:txBody>
      </p:sp>
      <p:sp>
        <p:nvSpPr>
          <p:cNvPr id="648" name="Real Time Communication"/>
          <p:cNvSpPr txBox="1"/>
          <p:nvPr/>
        </p:nvSpPr>
        <p:spPr>
          <a:xfrm>
            <a:off x="6395517" y="978703"/>
            <a:ext cx="2268042"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b="1">
                <a:solidFill>
                  <a:srgbClr val="FFFFFF"/>
                </a:solidFill>
                <a:latin typeface="Roboto Condensed"/>
                <a:ea typeface="Roboto Condensed"/>
                <a:cs typeface="Roboto Condensed"/>
                <a:sym typeface="Roboto Condensed"/>
              </a:defRPr>
            </a:lvl1pPr>
          </a:lstStyle>
          <a:p>
            <a:r>
              <a:t>Experience &amp; Transactions</a:t>
            </a:r>
          </a:p>
        </p:txBody>
      </p:sp>
      <p:sp>
        <p:nvSpPr>
          <p:cNvPr id="649" name="Real Time Communication"/>
          <p:cNvSpPr txBox="1"/>
          <p:nvPr/>
        </p:nvSpPr>
        <p:spPr>
          <a:xfrm>
            <a:off x="9186798" y="978703"/>
            <a:ext cx="87769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Retention</a:t>
            </a:r>
          </a:p>
        </p:txBody>
      </p:sp>
      <p:sp>
        <p:nvSpPr>
          <p:cNvPr id="650" name="Real Time Communication"/>
          <p:cNvSpPr txBox="1"/>
          <p:nvPr/>
        </p:nvSpPr>
        <p:spPr>
          <a:xfrm>
            <a:off x="10630589" y="978703"/>
            <a:ext cx="889298"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Advocacy</a:t>
            </a:r>
          </a:p>
        </p:txBody>
      </p:sp>
      <p:pic>
        <p:nvPicPr>
          <p:cNvPr id="651" name="Image" descr="Image"/>
          <p:cNvPicPr>
            <a:picLocks noChangeAspect="1"/>
          </p:cNvPicPr>
          <p:nvPr/>
        </p:nvPicPr>
        <p:blipFill>
          <a:blip r:embed="rId2">
            <a:alphaModFix amt="50000"/>
            <a:extLst/>
          </a:blip>
          <a:stretch>
            <a:fillRect/>
          </a:stretch>
        </p:blipFill>
        <p:spPr>
          <a:xfrm>
            <a:off x="8867234" y="1081889"/>
            <a:ext cx="73027" cy="136527"/>
          </a:xfrm>
          <a:prstGeom prst="rect">
            <a:avLst/>
          </a:prstGeom>
          <a:ln w="12700">
            <a:miter lim="400000"/>
          </a:ln>
        </p:spPr>
      </p:pic>
      <p:pic>
        <p:nvPicPr>
          <p:cNvPr id="652" name="Image" descr="Image"/>
          <p:cNvPicPr>
            <a:picLocks noChangeAspect="1"/>
          </p:cNvPicPr>
          <p:nvPr/>
        </p:nvPicPr>
        <p:blipFill>
          <a:blip r:embed="rId2">
            <a:alphaModFix amt="50000"/>
            <a:extLst/>
          </a:blip>
          <a:stretch>
            <a:fillRect/>
          </a:stretch>
        </p:blipFill>
        <p:spPr>
          <a:xfrm>
            <a:off x="10311024" y="1081889"/>
            <a:ext cx="73027" cy="136527"/>
          </a:xfrm>
          <a:prstGeom prst="rect">
            <a:avLst/>
          </a:prstGeom>
          <a:ln w="12700">
            <a:miter lim="400000"/>
          </a:ln>
        </p:spPr>
      </p:pic>
      <p:pic>
        <p:nvPicPr>
          <p:cNvPr id="653" name="Image" descr="Image"/>
          <p:cNvPicPr>
            <a:picLocks noChangeAspect="1"/>
          </p:cNvPicPr>
          <p:nvPr/>
        </p:nvPicPr>
        <p:blipFill>
          <a:blip r:embed="rId2">
            <a:alphaModFix amt="50000"/>
            <a:extLst/>
          </a:blip>
          <a:stretch>
            <a:fillRect/>
          </a:stretch>
        </p:blipFill>
        <p:spPr>
          <a:xfrm>
            <a:off x="6077605" y="1081889"/>
            <a:ext cx="73027" cy="136527"/>
          </a:xfrm>
          <a:prstGeom prst="rect">
            <a:avLst/>
          </a:prstGeom>
          <a:ln w="12700">
            <a:miter lim="400000"/>
          </a:ln>
        </p:spPr>
      </p:pic>
      <p:sp>
        <p:nvSpPr>
          <p:cNvPr id="654"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
        <p:nvSpPr>
          <p:cNvPr id="655" name="Problem"/>
          <p:cNvSpPr txBox="1"/>
          <p:nvPr/>
        </p:nvSpPr>
        <p:spPr>
          <a:xfrm>
            <a:off x="679920" y="2119536"/>
            <a:ext cx="1689748"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Problem</a:t>
            </a:r>
          </a:p>
        </p:txBody>
      </p:sp>
      <p:sp>
        <p:nvSpPr>
          <p:cNvPr id="656" name="New User Activation"/>
          <p:cNvSpPr txBox="1"/>
          <p:nvPr/>
        </p:nvSpPr>
        <p:spPr>
          <a:xfrm>
            <a:off x="679920" y="2910443"/>
            <a:ext cx="9082688"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p>
            <a:pPr>
              <a:lnSpc>
                <a:spcPct val="120000"/>
              </a:lnSpc>
              <a:spcBef>
                <a:spcPts val="2000"/>
              </a:spcBef>
              <a:defRPr sz="2800">
                <a:solidFill>
                  <a:srgbClr val="53585F"/>
                </a:solidFill>
                <a:latin typeface="Roboto Condensed"/>
                <a:ea typeface="Roboto Condensed"/>
                <a:cs typeface="Roboto Condensed"/>
                <a:sym typeface="Roboto Condensed"/>
              </a:defRPr>
            </a:pPr>
            <a:r>
              <a:t>Engaging With Your Customers (Transaction &amp; Experiences)</a:t>
            </a:r>
          </a:p>
        </p:txBody>
      </p:sp>
      <p:sp>
        <p:nvSpPr>
          <p:cNvPr id="657" name="This is the first stage for a new user who may just be browsing for the best available price options. Churn is the highest at this stage and if users do not leave their contact details, then getting them back to the website/app is difficult"/>
          <p:cNvSpPr txBox="1"/>
          <p:nvPr/>
        </p:nvSpPr>
        <p:spPr>
          <a:xfrm>
            <a:off x="679920" y="3530902"/>
            <a:ext cx="10583922" cy="744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1500"/>
              </a:spcBef>
              <a:defRPr sz="1900">
                <a:solidFill>
                  <a:srgbClr val="53585F"/>
                </a:solidFill>
                <a:latin typeface="Roboto Condensed"/>
                <a:ea typeface="Roboto Condensed"/>
                <a:cs typeface="Roboto Condensed"/>
                <a:sym typeface="Roboto Condensed"/>
              </a:defRPr>
            </a:pPr>
            <a:r>
              <a:t>At this stage, the user decides to finally start trading transactions. Personalised engagement at this stage is very important as it helps in increasing repetitive transactions</a:t>
            </a:r>
          </a:p>
        </p:txBody>
      </p:sp>
      <p:sp>
        <p:nvSpPr>
          <p:cNvPr id="658" name="Goal"/>
          <p:cNvSpPr txBox="1"/>
          <p:nvPr/>
        </p:nvSpPr>
        <p:spPr>
          <a:xfrm>
            <a:off x="679920" y="5074640"/>
            <a:ext cx="1099895"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Goal</a:t>
            </a:r>
          </a:p>
        </p:txBody>
      </p:sp>
      <p:sp>
        <p:nvSpPr>
          <p:cNvPr id="659" name="Increase booking process initiated, reach out to users who are looking for more information, get user to share some contact information"/>
          <p:cNvSpPr txBox="1"/>
          <p:nvPr/>
        </p:nvSpPr>
        <p:spPr>
          <a:xfrm>
            <a:off x="679920" y="6496168"/>
            <a:ext cx="9800429"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1500"/>
              </a:spcBef>
              <a:defRPr sz="1900">
                <a:solidFill>
                  <a:srgbClr val="53585F"/>
                </a:solidFill>
                <a:latin typeface="Roboto Condensed"/>
                <a:ea typeface="Roboto Condensed"/>
                <a:cs typeface="Roboto Condensed"/>
                <a:sym typeface="Roboto Condensed"/>
              </a:defRPr>
            </a:pPr>
            <a:r>
              <a:t>Reduce drop offs, push users to do different transactions from low to high value.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26</a:t>
            </a:fld>
            <a:endParaRPr/>
          </a:p>
        </p:txBody>
      </p:sp>
      <p:pic>
        <p:nvPicPr>
          <p:cNvPr id="662" name="Image" descr="Image"/>
          <p:cNvPicPr>
            <a:picLocks noChangeAspect="1"/>
          </p:cNvPicPr>
          <p:nvPr/>
        </p:nvPicPr>
        <p:blipFill>
          <a:blip r:embed="rId2">
            <a:extLst/>
          </a:blip>
          <a:stretch>
            <a:fillRect/>
          </a:stretch>
        </p:blipFill>
        <p:spPr>
          <a:xfrm>
            <a:off x="19939432" y="3860434"/>
            <a:ext cx="76548" cy="76548"/>
          </a:xfrm>
          <a:prstGeom prst="rect">
            <a:avLst/>
          </a:prstGeom>
          <a:ln w="12700">
            <a:miter lim="400000"/>
          </a:ln>
        </p:spPr>
      </p:pic>
      <p:pic>
        <p:nvPicPr>
          <p:cNvPr id="663" name="trade website prototype.png" descr="trade website prototype.png"/>
          <p:cNvPicPr>
            <a:picLocks noChangeAspect="1"/>
          </p:cNvPicPr>
          <p:nvPr/>
        </p:nvPicPr>
        <p:blipFill>
          <a:blip r:embed="rId3">
            <a:alphaModFix amt="19555"/>
            <a:extLst/>
          </a:blip>
          <a:srcRect t="18675" b="18675"/>
          <a:stretch>
            <a:fillRect/>
          </a:stretch>
        </p:blipFill>
        <p:spPr>
          <a:xfrm>
            <a:off x="9290608" y="1862873"/>
            <a:ext cx="7001977" cy="2253193"/>
          </a:xfrm>
          <a:prstGeom prst="rect">
            <a:avLst/>
          </a:prstGeom>
          <a:ln w="12700">
            <a:miter lim="400000"/>
          </a:ln>
          <a:effectLst>
            <a:outerShdw blurRad="165100" dist="16651" dir="5400000" rotWithShape="0">
              <a:srgbClr val="000000">
                <a:alpha val="12540"/>
              </a:srgbClr>
            </a:outerShdw>
          </a:effectLst>
        </p:spPr>
      </p:pic>
      <p:pic>
        <p:nvPicPr>
          <p:cNvPr id="664" name="Screen Shot 2017-10-17 at 2.58.16 pm.png" descr="Screen Shot 2017-10-17 at 2.58.16 pm.png"/>
          <p:cNvPicPr>
            <a:picLocks noChangeAspect="1"/>
          </p:cNvPicPr>
          <p:nvPr/>
        </p:nvPicPr>
        <p:blipFill>
          <a:blip r:embed="rId4">
            <a:alphaModFix amt="4520"/>
            <a:extLst/>
          </a:blip>
          <a:srcRect l="6864" r="31839" b="64895"/>
          <a:stretch>
            <a:fillRect/>
          </a:stretch>
        </p:blipFill>
        <p:spPr>
          <a:xfrm>
            <a:off x="9199435" y="2079982"/>
            <a:ext cx="6580264" cy="2476967"/>
          </a:xfrm>
          <a:prstGeom prst="rect">
            <a:avLst/>
          </a:prstGeom>
          <a:ln w="12700">
            <a:miter lim="400000"/>
          </a:ln>
        </p:spPr>
      </p:pic>
      <p:sp>
        <p:nvSpPr>
          <p:cNvPr id="665" name="Rectangle"/>
          <p:cNvSpPr/>
          <p:nvPr/>
        </p:nvSpPr>
        <p:spPr>
          <a:xfrm>
            <a:off x="11579421" y="1985610"/>
            <a:ext cx="3888438" cy="2049917"/>
          </a:xfrm>
          <a:prstGeom prst="rect">
            <a:avLst/>
          </a:prstGeom>
          <a:solidFill>
            <a:srgbClr val="F6F7FC"/>
          </a:solidFill>
          <a:ln w="12700">
            <a:miter lim="400000"/>
          </a:ln>
          <a:effectLst>
            <a:outerShdw blurRad="190500" dir="5400000" rotWithShape="0">
              <a:srgbClr val="000000">
                <a:alpha val="25509"/>
              </a:srgbClr>
            </a:outerShdw>
          </a:effectLst>
        </p:spPr>
        <p:txBody>
          <a:bodyPr lIns="33865" tIns="33865" rIns="33865" bIns="33865" anchor="ct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sp>
        <p:nvSpPr>
          <p:cNvPr id="666" name="Your prices have been saved but seats are filling fast! Only 3 seats left"/>
          <p:cNvSpPr txBox="1"/>
          <p:nvPr/>
        </p:nvSpPr>
        <p:spPr>
          <a:xfrm>
            <a:off x="11917445" y="2526011"/>
            <a:ext cx="3100911" cy="1221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130000"/>
              </a:lnSpc>
              <a:defRPr sz="1500" b="1">
                <a:solidFill>
                  <a:srgbClr val="535353"/>
                </a:solidFill>
                <a:latin typeface="Roboto Condensed"/>
                <a:ea typeface="Roboto Condensed"/>
                <a:cs typeface="Roboto Condensed"/>
                <a:sym typeface="Roboto Condensed"/>
              </a:defRPr>
            </a:pPr>
            <a:r>
              <a:t>Market Update</a:t>
            </a:r>
          </a:p>
          <a:p>
            <a:pPr algn="ctr">
              <a:lnSpc>
                <a:spcPct val="130000"/>
              </a:lnSpc>
              <a:defRPr sz="1500" b="1">
                <a:solidFill>
                  <a:srgbClr val="535353"/>
                </a:solidFill>
                <a:latin typeface="Roboto Condensed"/>
                <a:ea typeface="Roboto Condensed"/>
                <a:cs typeface="Roboto Condensed"/>
                <a:sym typeface="Roboto Condensed"/>
              </a:defRPr>
            </a:pPr>
            <a:r>
              <a:t>Range Bound trade was witnessed in Nifty throughout the FnO Expiry day,closed @ 10779, upto 49 points</a:t>
            </a:r>
          </a:p>
        </p:txBody>
      </p:sp>
      <p:sp>
        <p:nvSpPr>
          <p:cNvPr id="667" name="Line"/>
          <p:cNvSpPr/>
          <p:nvPr/>
        </p:nvSpPr>
        <p:spPr>
          <a:xfrm>
            <a:off x="9152904" y="4649265"/>
            <a:ext cx="5908126" cy="237"/>
          </a:xfrm>
          <a:prstGeom prst="line">
            <a:avLst/>
          </a:prstGeom>
          <a:ln w="6350">
            <a:solidFill>
              <a:srgbClr val="D1D1D1"/>
            </a:solidFill>
            <a:miter lim="400000"/>
          </a:ln>
        </p:spPr>
        <p:txBody>
          <a:bodyPr lIns="45718" tIns="45718" rIns="45718" bIns="45718"/>
          <a:lstStyle/>
          <a:p>
            <a:pPr>
              <a:defRPr>
                <a:solidFill>
                  <a:srgbClr val="FFFFFF"/>
                </a:solidFill>
              </a:defRPr>
            </a:pPr>
            <a:endParaRPr/>
          </a:p>
        </p:txBody>
      </p:sp>
      <p:pic>
        <p:nvPicPr>
          <p:cNvPr id="668" name="Image" descr="Image"/>
          <p:cNvPicPr>
            <a:picLocks noChangeAspect="1"/>
          </p:cNvPicPr>
          <p:nvPr/>
        </p:nvPicPr>
        <p:blipFill>
          <a:blip r:embed="rId5">
            <a:alphaModFix amt="19555"/>
            <a:extLst/>
          </a:blip>
          <a:srcRect l="35908"/>
          <a:stretch>
            <a:fillRect/>
          </a:stretch>
        </p:blipFill>
        <p:spPr>
          <a:xfrm>
            <a:off x="10767844" y="5127142"/>
            <a:ext cx="4623404" cy="4922893"/>
          </a:xfrm>
          <a:prstGeom prst="rect">
            <a:avLst/>
          </a:prstGeom>
          <a:ln w="12700">
            <a:miter lim="400000"/>
          </a:ln>
          <a:effectLst>
            <a:outerShdw blurRad="165100" dist="16651" dir="5400000" rotWithShape="0">
              <a:srgbClr val="000000">
                <a:alpha val="12540"/>
              </a:srgbClr>
            </a:outerShdw>
          </a:effectLst>
        </p:spPr>
      </p:pic>
      <p:pic>
        <p:nvPicPr>
          <p:cNvPr id="669" name="trade pic 1.png" descr="trade pic 1.png"/>
          <p:cNvPicPr>
            <a:picLocks noChangeAspect="1"/>
          </p:cNvPicPr>
          <p:nvPr/>
        </p:nvPicPr>
        <p:blipFill>
          <a:blip r:embed="rId6">
            <a:alphaModFix amt="13239"/>
            <a:extLst/>
          </a:blip>
          <a:srcRect l="12720" r="12720"/>
          <a:stretch>
            <a:fillRect/>
          </a:stretch>
        </p:blipFill>
        <p:spPr>
          <a:xfrm>
            <a:off x="10520430" y="4304962"/>
            <a:ext cx="5386065" cy="5408575"/>
          </a:xfrm>
          <a:prstGeom prst="rect">
            <a:avLst/>
          </a:prstGeom>
          <a:ln w="12700">
            <a:miter lim="400000"/>
          </a:ln>
        </p:spPr>
      </p:pic>
      <p:sp>
        <p:nvSpPr>
          <p:cNvPr id="670" name="Rectangle"/>
          <p:cNvSpPr/>
          <p:nvPr/>
        </p:nvSpPr>
        <p:spPr>
          <a:xfrm>
            <a:off x="9530199" y="6601403"/>
            <a:ext cx="5941312" cy="1290567"/>
          </a:xfrm>
          <a:prstGeom prst="rect">
            <a:avLst/>
          </a:prstGeom>
          <a:solidFill>
            <a:srgbClr val="FFFFFF"/>
          </a:solidFill>
          <a:ln w="12700">
            <a:miter lim="400000"/>
          </a:ln>
          <a:effectLst>
            <a:outerShdw blurRad="190500" dir="5400000" rotWithShape="0">
              <a:srgbClr val="000000">
                <a:alpha val="25509"/>
              </a:srgbClr>
            </a:outerShdw>
          </a:effectLst>
        </p:spPr>
        <p:txBody>
          <a:bodyPr lIns="33865" tIns="33865" rIns="33865" bIns="33865" anchor="ct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sp>
        <p:nvSpPr>
          <p:cNvPr id="671" name="Hey John, We know you’ll love this!"/>
          <p:cNvSpPr txBox="1"/>
          <p:nvPr/>
        </p:nvSpPr>
        <p:spPr>
          <a:xfrm>
            <a:off x="9778325" y="6671565"/>
            <a:ext cx="2741812" cy="341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1400" b="1">
                <a:solidFill>
                  <a:srgbClr val="D42C37"/>
                </a:solidFill>
                <a:latin typeface="Roboto Condensed"/>
                <a:ea typeface="Roboto Condensed"/>
                <a:cs typeface="Roboto Condensed"/>
                <a:sym typeface="Roboto Condensed"/>
              </a:defRPr>
            </a:lvl1pPr>
          </a:lstStyle>
          <a:p>
            <a:r>
              <a:rPr dirty="0"/>
              <a:t>Hey </a:t>
            </a:r>
            <a:r>
              <a:rPr lang="en-US" dirty="0"/>
              <a:t>Ravi</a:t>
            </a:r>
            <a:r>
              <a:rPr dirty="0"/>
              <a:t>, We know you’ll love this!</a:t>
            </a:r>
          </a:p>
        </p:txBody>
      </p:sp>
      <p:sp>
        <p:nvSpPr>
          <p:cNvPr id="672" name="Book in the next 1 hour and get 10% off on your meal. Enjoy scrumptious meals of your choice at the best rates."/>
          <p:cNvSpPr txBox="1"/>
          <p:nvPr/>
        </p:nvSpPr>
        <p:spPr>
          <a:xfrm>
            <a:off x="9804300" y="7020601"/>
            <a:ext cx="5668493" cy="632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355600">
              <a:lnSpc>
                <a:spcPct val="120000"/>
              </a:lnSpc>
              <a:defRPr sz="1600">
                <a:solidFill>
                  <a:srgbClr val="454545"/>
                </a:solidFill>
                <a:latin typeface="Roboto Condensed"/>
                <a:ea typeface="Roboto Condensed"/>
                <a:cs typeface="Roboto Condensed"/>
                <a:sym typeface="Roboto Condensed"/>
              </a:defRPr>
            </a:pPr>
            <a:r>
              <a:t>Refer your friends to open an account with ABC and get:</a:t>
            </a:r>
            <a:endParaRPr sz="1200"/>
          </a:p>
          <a:p>
            <a:pPr defTabSz="355600">
              <a:lnSpc>
                <a:spcPct val="120000"/>
              </a:lnSpc>
              <a:defRPr sz="1600">
                <a:solidFill>
                  <a:srgbClr val="454545"/>
                </a:solidFill>
                <a:latin typeface="Roboto Condensed"/>
                <a:ea typeface="Roboto Condensed"/>
                <a:cs typeface="Roboto Condensed"/>
                <a:sym typeface="Roboto Condensed"/>
              </a:defRPr>
            </a:pPr>
            <a:r>
              <a:t>Wallet Voucher worth Rs.500/-* on each successful account referred.</a:t>
            </a:r>
          </a:p>
        </p:txBody>
      </p:sp>
      <p:pic>
        <p:nvPicPr>
          <p:cNvPr id="673" name="Screen Shot 2017-10-17 at 12.15.28 am.png" descr="Screen Shot 2017-10-17 at 12.15.28 am.png"/>
          <p:cNvPicPr>
            <a:picLocks noChangeAspect="1"/>
          </p:cNvPicPr>
          <p:nvPr/>
        </p:nvPicPr>
        <p:blipFill>
          <a:blip r:embed="rId7">
            <a:alphaModFix amt="30000"/>
            <a:extLst/>
          </a:blip>
          <a:srcRect l="1703" t="24740" r="95665" b="39964"/>
          <a:stretch>
            <a:fillRect/>
          </a:stretch>
        </p:blipFill>
        <p:spPr>
          <a:xfrm>
            <a:off x="12529008" y="8502369"/>
            <a:ext cx="218924" cy="200564"/>
          </a:xfrm>
          <a:prstGeom prst="rect">
            <a:avLst/>
          </a:prstGeom>
          <a:ln w="12700">
            <a:miter lim="400000"/>
          </a:ln>
        </p:spPr>
      </p:pic>
      <p:sp>
        <p:nvSpPr>
          <p:cNvPr id="674" name="Rectangle"/>
          <p:cNvSpPr/>
          <p:nvPr/>
        </p:nvSpPr>
        <p:spPr>
          <a:xfrm>
            <a:off x="11621783" y="4490942"/>
            <a:ext cx="3840643" cy="1799003"/>
          </a:xfrm>
          <a:prstGeom prst="rect">
            <a:avLst/>
          </a:prstGeom>
          <a:solidFill>
            <a:srgbClr val="F6F7FC"/>
          </a:solidFill>
          <a:ln w="12700">
            <a:miter lim="400000"/>
          </a:ln>
          <a:effectLst>
            <a:outerShdw blurRad="190500" dir="5400000" rotWithShape="0">
              <a:srgbClr val="000000">
                <a:alpha val="25509"/>
              </a:srgbClr>
            </a:outerShdw>
          </a:effectLst>
        </p:spPr>
        <p:txBody>
          <a:bodyPr lIns="33865" tIns="33865" rIns="33865" bIns="33865" anchor="ctr"/>
          <a:lstStyle/>
          <a:p>
            <a:pPr algn="ctr" defTabSz="587022">
              <a:lnSpc>
                <a:spcPct val="100000"/>
              </a:lnSpc>
              <a:defRPr>
                <a:solidFill>
                  <a:srgbClr val="002060"/>
                </a:solidFill>
                <a:latin typeface="Helvetica Light"/>
                <a:ea typeface="Helvetica Light"/>
                <a:cs typeface="Helvetica Light"/>
                <a:sym typeface="Helvetica Light"/>
              </a:defRPr>
            </a:pPr>
            <a:endParaRPr/>
          </a:p>
        </p:txBody>
      </p:sp>
      <p:sp>
        <p:nvSpPr>
          <p:cNvPr id="675" name="TATA power trading at 300 -400. Ensuring Bullish market"/>
          <p:cNvSpPr txBox="1"/>
          <p:nvPr/>
        </p:nvSpPr>
        <p:spPr>
          <a:xfrm>
            <a:off x="12045197" y="4870167"/>
            <a:ext cx="2993815" cy="888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spAutoFit/>
          </a:bodyPr>
          <a:lstStyle>
            <a:lvl1pPr algn="ctr" defTabSz="587022">
              <a:lnSpc>
                <a:spcPct val="120000"/>
              </a:lnSpc>
              <a:defRPr sz="1600">
                <a:solidFill>
                  <a:srgbClr val="002060"/>
                </a:solidFill>
                <a:latin typeface="Roboto Condensed"/>
                <a:ea typeface="Roboto Condensed"/>
                <a:cs typeface="Roboto Condensed"/>
                <a:sym typeface="Roboto Condensed"/>
              </a:defRPr>
            </a:lvl1pPr>
          </a:lstStyle>
          <a:p>
            <a:r>
              <a:t>TATA power trading at 300 -400. Ensuring Bullish market</a:t>
            </a:r>
            <a:endParaRPr>
              <a:solidFill>
                <a:srgbClr val="FFFFFF"/>
              </a:solidFill>
            </a:endParaRPr>
          </a:p>
        </p:txBody>
      </p:sp>
      <p:sp>
        <p:nvSpPr>
          <p:cNvPr id="676" name="TextBox 1"/>
          <p:cNvSpPr txBox="1"/>
          <p:nvPr/>
        </p:nvSpPr>
        <p:spPr>
          <a:xfrm>
            <a:off x="12760998" y="5592579"/>
            <a:ext cx="1354225" cy="464414"/>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p>
            <a:pPr>
              <a:lnSpc>
                <a:spcPct val="120000"/>
              </a:lnSpc>
              <a:defRPr>
                <a:solidFill>
                  <a:srgbClr val="002060"/>
                </a:solidFill>
              </a:defRPr>
            </a:pPr>
            <a:r>
              <a:t>  </a:t>
            </a:r>
            <a:r>
              <a:rPr b="1">
                <a:latin typeface="Roboto Condensed"/>
                <a:ea typeface="Roboto Condensed"/>
                <a:cs typeface="Roboto Condensed"/>
                <a:sym typeface="Roboto Condensed"/>
              </a:rPr>
              <a:t> </a:t>
            </a:r>
            <a:r>
              <a:rPr sz="1600" b="1">
                <a:solidFill>
                  <a:srgbClr val="FFFFFF"/>
                </a:solidFill>
                <a:latin typeface="Roboto Condensed"/>
                <a:ea typeface="Roboto Condensed"/>
                <a:cs typeface="Roboto Condensed"/>
                <a:sym typeface="Roboto Condensed"/>
              </a:rPr>
              <a:t>Book Now</a:t>
            </a:r>
          </a:p>
        </p:txBody>
      </p:sp>
      <p:grpSp>
        <p:nvGrpSpPr>
          <p:cNvPr id="685" name="Group"/>
          <p:cNvGrpSpPr/>
          <p:nvPr/>
        </p:nvGrpSpPr>
        <p:grpSpPr>
          <a:xfrm>
            <a:off x="569644" y="8057976"/>
            <a:ext cx="6711502" cy="1123057"/>
            <a:chOff x="0" y="0"/>
            <a:chExt cx="6711501" cy="1123055"/>
          </a:xfrm>
        </p:grpSpPr>
        <p:sp>
          <p:nvSpPr>
            <p:cNvPr id="677" name="Rounded Rectangle"/>
            <p:cNvSpPr/>
            <p:nvPr/>
          </p:nvSpPr>
          <p:spPr>
            <a:xfrm>
              <a:off x="0" y="118609"/>
              <a:ext cx="3215826" cy="885837"/>
            </a:xfrm>
            <a:prstGeom prst="roundRect">
              <a:avLst>
                <a:gd name="adj" fmla="val 2867"/>
              </a:avLst>
            </a:prstGeom>
            <a:noFill/>
            <a:ln w="12700" cap="flat">
              <a:solidFill>
                <a:srgbClr val="85888D"/>
              </a:solidFill>
              <a:custDash>
                <a:ds d="100000" sp="200000"/>
              </a:custDash>
              <a:round/>
            </a:ln>
            <a:effectLst/>
          </p:spPr>
          <p:txBody>
            <a:bodyPr wrap="square" lIns="33865" tIns="33865" rIns="33865" bIns="33865"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678" name="Rounded Rectangle"/>
            <p:cNvSpPr/>
            <p:nvPr/>
          </p:nvSpPr>
          <p:spPr>
            <a:xfrm>
              <a:off x="1898784" y="0"/>
              <a:ext cx="4812718" cy="1123056"/>
            </a:xfrm>
            <a:prstGeom prst="roundRect">
              <a:avLst>
                <a:gd name="adj" fmla="val 1022"/>
              </a:avLst>
            </a:prstGeom>
            <a:solidFill>
              <a:srgbClr val="434EBE"/>
            </a:solidFill>
            <a:ln w="12700" cap="flat">
              <a:noFill/>
              <a:miter lim="400000"/>
            </a:ln>
            <a:effectLst/>
          </p:spPr>
          <p:txBody>
            <a:bodyPr wrap="square" lIns="33865" tIns="33865" rIns="33865" bIns="33865" numCol="1" anchor="ctr">
              <a:noAutofit/>
            </a:bodyP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679" name="Increase in New Users"/>
            <p:cNvSpPr txBox="1"/>
            <p:nvPr/>
          </p:nvSpPr>
          <p:spPr>
            <a:xfrm>
              <a:off x="4891245" y="202414"/>
              <a:ext cx="1630509" cy="7382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lvl1pPr>
                <a:lnSpc>
                  <a:spcPct val="120000"/>
                </a:lnSpc>
                <a:defRPr sz="2100">
                  <a:solidFill>
                    <a:srgbClr val="FFFFFF"/>
                  </a:solidFill>
                  <a:latin typeface="Roboto Condensed"/>
                  <a:ea typeface="Roboto Condensed"/>
                  <a:cs typeface="Roboto Condensed"/>
                  <a:sym typeface="Roboto Condensed"/>
                </a:defRPr>
              </a:lvl1pPr>
            </a:lstStyle>
            <a:p>
              <a:r>
                <a:t>Improvement in Conversions</a:t>
              </a:r>
            </a:p>
          </p:txBody>
        </p:sp>
        <p:grpSp>
          <p:nvGrpSpPr>
            <p:cNvPr id="682" name="Group"/>
            <p:cNvGrpSpPr/>
            <p:nvPr/>
          </p:nvGrpSpPr>
          <p:grpSpPr>
            <a:xfrm>
              <a:off x="3183104" y="78764"/>
              <a:ext cx="1696512" cy="914401"/>
              <a:chOff x="0" y="0"/>
              <a:chExt cx="1696510" cy="914400"/>
            </a:xfrm>
          </p:grpSpPr>
          <p:sp>
            <p:nvSpPr>
              <p:cNvPr id="680" name="~20%"/>
              <p:cNvSpPr txBox="1"/>
              <p:nvPr/>
            </p:nvSpPr>
            <p:spPr>
              <a:xfrm>
                <a:off x="0" y="0"/>
                <a:ext cx="1696511" cy="914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587022">
                  <a:lnSpc>
                    <a:spcPct val="100000"/>
                  </a:lnSpc>
                  <a:defRPr sz="5200">
                    <a:solidFill>
                      <a:srgbClr val="FFFFFF"/>
                    </a:solidFill>
                  </a:defRPr>
                </a:pPr>
                <a:r>
                  <a:t>~</a:t>
                </a:r>
                <a:r>
                  <a:rPr sz="6000"/>
                  <a:t>15</a:t>
                </a:r>
                <a:r>
                  <a:rPr sz="2000"/>
                  <a:t>%</a:t>
                </a:r>
              </a:p>
            </p:txBody>
          </p:sp>
          <p:sp>
            <p:nvSpPr>
              <p:cNvPr id="681" name="Arrow"/>
              <p:cNvSpPr/>
              <p:nvPr/>
            </p:nvSpPr>
            <p:spPr>
              <a:xfrm rot="16200000">
                <a:off x="1210553" y="224130"/>
                <a:ext cx="286151" cy="226377"/>
              </a:xfrm>
              <a:prstGeom prst="rightArrow">
                <a:avLst>
                  <a:gd name="adj1" fmla="val 29827"/>
                  <a:gd name="adj2" fmla="val 62399"/>
                </a:avLst>
              </a:prstGeom>
              <a:solidFill>
                <a:srgbClr val="70BF41"/>
              </a:solidFill>
              <a:ln w="12700" cap="flat">
                <a:noFill/>
                <a:miter lim="400000"/>
              </a:ln>
              <a:effectLst/>
            </p:spPr>
            <p:txBody>
              <a:bodyPr wrap="square" lIns="33865" tIns="33865" rIns="33865" bIns="33865" numCol="1" anchor="ctr">
                <a:noAutofit/>
              </a:bodyPr>
              <a:lstStyle/>
              <a:p>
                <a:pPr algn="ctr" defTabSz="821530">
                  <a:lnSpc>
                    <a:spcPct val="100000"/>
                  </a:lnSpc>
                  <a:defRPr sz="3200">
                    <a:solidFill>
                      <a:srgbClr val="FFFFFF"/>
                    </a:solidFill>
                    <a:latin typeface="Helvetica Light"/>
                    <a:ea typeface="Helvetica Light"/>
                    <a:cs typeface="Helvetica Light"/>
                    <a:sym typeface="Helvetica Light"/>
                  </a:defRPr>
                </a:pPr>
                <a:endParaRPr/>
              </a:p>
            </p:txBody>
          </p:sp>
        </p:grpSp>
        <p:pic>
          <p:nvPicPr>
            <p:cNvPr id="683" name="Image" descr="Image"/>
            <p:cNvPicPr>
              <a:picLocks noChangeAspect="1"/>
            </p:cNvPicPr>
            <p:nvPr/>
          </p:nvPicPr>
          <p:blipFill>
            <a:blip r:embed="rId8">
              <a:alphaModFix amt="23000"/>
              <a:extLst/>
            </a:blip>
            <a:stretch>
              <a:fillRect/>
            </a:stretch>
          </p:blipFill>
          <p:spPr>
            <a:xfrm>
              <a:off x="2082579" y="139182"/>
              <a:ext cx="800889" cy="844692"/>
            </a:xfrm>
            <a:prstGeom prst="rect">
              <a:avLst/>
            </a:prstGeom>
            <a:ln w="12700" cap="flat">
              <a:noFill/>
              <a:miter lim="400000"/>
            </a:ln>
            <a:effectLst/>
          </p:spPr>
        </p:pic>
        <p:sp>
          <p:nvSpPr>
            <p:cNvPr id="684" name="Improvement Expected"/>
            <p:cNvSpPr txBox="1"/>
            <p:nvPr/>
          </p:nvSpPr>
          <p:spPr>
            <a:xfrm>
              <a:off x="193644" y="182074"/>
              <a:ext cx="2027450" cy="7382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lvl1pPr>
                <a:lnSpc>
                  <a:spcPct val="120000"/>
                </a:lnSpc>
                <a:defRPr sz="2000">
                  <a:solidFill>
                    <a:srgbClr val="535353"/>
                  </a:solidFill>
                  <a:latin typeface="Roboto Condensed"/>
                  <a:ea typeface="Roboto Condensed"/>
                  <a:cs typeface="Roboto Condensed"/>
                  <a:sym typeface="Roboto Condensed"/>
                </a:defRPr>
              </a:lvl1pPr>
            </a:lstStyle>
            <a:p>
              <a:r>
                <a:t>Improvement Expected</a:t>
              </a:r>
            </a:p>
          </p:txBody>
        </p:sp>
      </p:grpSp>
      <p:sp>
        <p:nvSpPr>
          <p:cNvPr id="686" name="Solution"/>
          <p:cNvSpPr txBox="1"/>
          <p:nvPr/>
        </p:nvSpPr>
        <p:spPr>
          <a:xfrm>
            <a:off x="543676" y="1667092"/>
            <a:ext cx="1649412" cy="486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Solution</a:t>
            </a:r>
          </a:p>
        </p:txBody>
      </p:sp>
      <p:sp>
        <p:nvSpPr>
          <p:cNvPr id="687" name="Channel of Communication"/>
          <p:cNvSpPr txBox="1"/>
          <p:nvPr/>
        </p:nvSpPr>
        <p:spPr>
          <a:xfrm>
            <a:off x="543676" y="6607710"/>
            <a:ext cx="4830697"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Channel of Communication</a:t>
            </a:r>
          </a:p>
        </p:txBody>
      </p:sp>
      <p:sp>
        <p:nvSpPr>
          <p:cNvPr id="688" name="— Web message - notification/ Survey"/>
          <p:cNvSpPr txBox="1"/>
          <p:nvPr/>
        </p:nvSpPr>
        <p:spPr>
          <a:xfrm>
            <a:off x="543676" y="7382857"/>
            <a:ext cx="5721174" cy="359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spAutoFit/>
          </a:bodyPr>
          <a:lstStyle>
            <a:lvl1pPr defTabSz="457200">
              <a:lnSpc>
                <a:spcPct val="120000"/>
              </a:lnSpc>
              <a:defRPr sz="1900">
                <a:solidFill>
                  <a:srgbClr val="535353"/>
                </a:solidFill>
                <a:latin typeface="Roboto Condensed"/>
                <a:ea typeface="Roboto Condensed"/>
                <a:cs typeface="Roboto Condensed"/>
                <a:sym typeface="Roboto Condensed"/>
              </a:defRPr>
            </a:lvl1pPr>
          </a:lstStyle>
          <a:p>
            <a:r>
              <a:t> — Journey, Web-Push, Email, SMS, Push, In-app and On-site</a:t>
            </a:r>
          </a:p>
        </p:txBody>
      </p:sp>
      <p:sp>
        <p:nvSpPr>
          <p:cNvPr id="689" name="Set up automated and relevant cross-selling and up-selling campaigns, e.g. if a user is booking a flight, show them hotels, cabs and related services…"/>
          <p:cNvSpPr txBox="1"/>
          <p:nvPr/>
        </p:nvSpPr>
        <p:spPr>
          <a:xfrm>
            <a:off x="620661" y="2600387"/>
            <a:ext cx="8423548" cy="3738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325641" indent="-325641">
              <a:lnSpc>
                <a:spcPct val="120000"/>
              </a:lnSpc>
              <a:buSzPct val="75000"/>
              <a:buChar char="•"/>
              <a:defRPr sz="1900">
                <a:solidFill>
                  <a:srgbClr val="53585F"/>
                </a:solidFill>
                <a:latin typeface="Roboto Condensed"/>
                <a:ea typeface="Roboto Condensed"/>
                <a:cs typeface="Roboto Condensed"/>
                <a:sym typeface="Roboto Condensed"/>
              </a:defRPr>
            </a:pPr>
            <a:r>
              <a:t>Set up automated and relevant Stock Information, Sensex info, Intra day Trade Alert, Buy/Sell Alert, Square off Alert &amp; IPO campaigns , e.g. if a user is trading a stock, show them stock price range, industry report, Quarter results info via Push, Email.</a:t>
            </a:r>
          </a:p>
          <a:p>
            <a:pPr marL="271637" indent="-271637">
              <a:lnSpc>
                <a:spcPct val="120000"/>
              </a:lnSpc>
              <a:spcBef>
                <a:spcPts val="500"/>
              </a:spcBef>
              <a:buSzPct val="75000"/>
              <a:buChar char="•"/>
              <a:defRPr sz="1900">
                <a:solidFill>
                  <a:srgbClr val="53585F"/>
                </a:solidFill>
                <a:latin typeface="Roboto Condensed"/>
                <a:ea typeface="Roboto Condensed"/>
                <a:cs typeface="Roboto Condensed"/>
                <a:sym typeface="Roboto Condensed"/>
              </a:defRPr>
            </a:pPr>
            <a:r>
              <a:t>We can determine the day trade and stop loss price for stock buying based on user’s product with buy and sell benchmark for intra day trading, FnO, Derivatives, IPO</a:t>
            </a:r>
          </a:p>
          <a:p>
            <a:pPr marL="271637" indent="-271637">
              <a:lnSpc>
                <a:spcPct val="120000"/>
              </a:lnSpc>
              <a:spcBef>
                <a:spcPts val="500"/>
              </a:spcBef>
              <a:buSzPct val="75000"/>
              <a:buChar char="•"/>
              <a:defRPr sz="1900">
                <a:solidFill>
                  <a:srgbClr val="53585F"/>
                </a:solidFill>
                <a:latin typeface="Roboto Condensed"/>
                <a:ea typeface="Roboto Condensed"/>
                <a:cs typeface="Roboto Condensed"/>
                <a:sym typeface="Roboto Condensed"/>
              </a:defRPr>
            </a:pPr>
            <a:r>
              <a:t>Providing value-added services enhances users’ experience and increases their stickiness.</a:t>
            </a:r>
          </a:p>
          <a:p>
            <a:pPr marL="271637" indent="-271637">
              <a:lnSpc>
                <a:spcPct val="120000"/>
              </a:lnSpc>
              <a:spcBef>
                <a:spcPts val="500"/>
              </a:spcBef>
              <a:buSzPct val="75000"/>
              <a:buChar char="•"/>
              <a:defRPr sz="1900">
                <a:solidFill>
                  <a:srgbClr val="53585F"/>
                </a:solidFill>
                <a:latin typeface="Roboto Condensed"/>
                <a:ea typeface="Roboto Condensed"/>
                <a:cs typeface="Roboto Condensed"/>
                <a:sym typeface="Roboto Condensed"/>
              </a:defRPr>
            </a:pPr>
            <a:r>
              <a:t>Nudge users who have opted for “Price Alerts” for the next few days with messages such as - “Price drop Alerts. Price range Buy/Sell Now. Nudge them for Webinars and Advocacy for Trading.</a:t>
            </a:r>
          </a:p>
        </p:txBody>
      </p:sp>
      <p:sp>
        <p:nvSpPr>
          <p:cNvPr id="690" name="Engaging With Your Customers (Pre Booking)"/>
          <p:cNvSpPr txBox="1"/>
          <p:nvPr/>
        </p:nvSpPr>
        <p:spPr>
          <a:xfrm>
            <a:off x="619244" y="2247040"/>
            <a:ext cx="8214268"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just">
              <a:lnSpc>
                <a:spcPct val="120000"/>
              </a:lnSpc>
              <a:defRPr sz="1900">
                <a:solidFill>
                  <a:srgbClr val="53585F"/>
                </a:solidFill>
                <a:latin typeface="Roboto Condensed"/>
                <a:ea typeface="Roboto Condensed"/>
                <a:cs typeface="Roboto Condensed"/>
                <a:sym typeface="Roboto Condensed"/>
              </a:defRPr>
            </a:pPr>
            <a:r>
              <a:t>Engaging With Your Customers (Adding Funds for Buy &amp;Sell)</a:t>
            </a:r>
          </a:p>
        </p:txBody>
      </p:sp>
      <p:sp>
        <p:nvSpPr>
          <p:cNvPr id="691"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Consideration</a:t>
            </a:r>
          </a:p>
        </p:txBody>
      </p:sp>
      <p:pic>
        <p:nvPicPr>
          <p:cNvPr id="692" name="Image" descr="Image"/>
          <p:cNvPicPr>
            <a:picLocks noChangeAspect="1"/>
          </p:cNvPicPr>
          <p:nvPr/>
        </p:nvPicPr>
        <p:blipFill>
          <a:blip r:embed="rId9">
            <a:alphaModFix amt="50000"/>
            <a:extLst/>
          </a:blip>
          <a:stretch>
            <a:fillRect/>
          </a:stretch>
        </p:blipFill>
        <p:spPr>
          <a:xfrm>
            <a:off x="2111444" y="1081889"/>
            <a:ext cx="73027" cy="136527"/>
          </a:xfrm>
          <a:prstGeom prst="rect">
            <a:avLst/>
          </a:prstGeom>
          <a:ln w="12700">
            <a:miter lim="400000"/>
          </a:ln>
        </p:spPr>
      </p:pic>
      <p:pic>
        <p:nvPicPr>
          <p:cNvPr id="693" name="Image" descr="Image"/>
          <p:cNvPicPr>
            <a:picLocks noChangeAspect="1"/>
          </p:cNvPicPr>
          <p:nvPr/>
        </p:nvPicPr>
        <p:blipFill>
          <a:blip r:embed="rId9">
            <a:alphaModFix amt="50000"/>
            <a:extLst/>
          </a:blip>
          <a:stretch>
            <a:fillRect/>
          </a:stretch>
        </p:blipFill>
        <p:spPr>
          <a:xfrm>
            <a:off x="3587255" y="1081889"/>
            <a:ext cx="73027" cy="136527"/>
          </a:xfrm>
          <a:prstGeom prst="rect">
            <a:avLst/>
          </a:prstGeom>
          <a:ln w="12700">
            <a:miter lim="400000"/>
          </a:ln>
        </p:spPr>
      </p:pic>
      <p:sp>
        <p:nvSpPr>
          <p:cNvPr id="694" name="Increase Repeat Orders"/>
          <p:cNvSpPr txBox="1"/>
          <p:nvPr/>
        </p:nvSpPr>
        <p:spPr>
          <a:xfrm>
            <a:off x="2408767" y="978703"/>
            <a:ext cx="944365"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Evaluation</a:t>
            </a:r>
          </a:p>
        </p:txBody>
      </p:sp>
      <p:sp>
        <p:nvSpPr>
          <p:cNvPr id="695" name="Real Time Communication"/>
          <p:cNvSpPr txBox="1"/>
          <p:nvPr/>
        </p:nvSpPr>
        <p:spPr>
          <a:xfrm>
            <a:off x="3906819" y="978703"/>
            <a:ext cx="192425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Fund Account Opening</a:t>
            </a:r>
          </a:p>
        </p:txBody>
      </p:sp>
      <p:sp>
        <p:nvSpPr>
          <p:cNvPr id="696" name="Real Time Communication"/>
          <p:cNvSpPr txBox="1"/>
          <p:nvPr/>
        </p:nvSpPr>
        <p:spPr>
          <a:xfrm>
            <a:off x="6395517" y="978703"/>
            <a:ext cx="2268042"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b="1">
                <a:solidFill>
                  <a:srgbClr val="FFFFFF"/>
                </a:solidFill>
                <a:latin typeface="Roboto Condensed"/>
                <a:ea typeface="Roboto Condensed"/>
                <a:cs typeface="Roboto Condensed"/>
                <a:sym typeface="Roboto Condensed"/>
              </a:defRPr>
            </a:lvl1pPr>
          </a:lstStyle>
          <a:p>
            <a:r>
              <a:t>Experience &amp; Transactions</a:t>
            </a:r>
          </a:p>
        </p:txBody>
      </p:sp>
      <p:sp>
        <p:nvSpPr>
          <p:cNvPr id="697" name="Real Time Communication"/>
          <p:cNvSpPr txBox="1"/>
          <p:nvPr/>
        </p:nvSpPr>
        <p:spPr>
          <a:xfrm>
            <a:off x="9186798" y="978703"/>
            <a:ext cx="87769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Retention</a:t>
            </a:r>
          </a:p>
        </p:txBody>
      </p:sp>
      <p:sp>
        <p:nvSpPr>
          <p:cNvPr id="698" name="Real Time Communication"/>
          <p:cNvSpPr txBox="1"/>
          <p:nvPr/>
        </p:nvSpPr>
        <p:spPr>
          <a:xfrm>
            <a:off x="10630589" y="978703"/>
            <a:ext cx="889298"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Advocacy</a:t>
            </a:r>
          </a:p>
        </p:txBody>
      </p:sp>
      <p:pic>
        <p:nvPicPr>
          <p:cNvPr id="699" name="Image" descr="Image"/>
          <p:cNvPicPr>
            <a:picLocks noChangeAspect="1"/>
          </p:cNvPicPr>
          <p:nvPr/>
        </p:nvPicPr>
        <p:blipFill>
          <a:blip r:embed="rId9">
            <a:alphaModFix amt="50000"/>
            <a:extLst/>
          </a:blip>
          <a:stretch>
            <a:fillRect/>
          </a:stretch>
        </p:blipFill>
        <p:spPr>
          <a:xfrm>
            <a:off x="8867234" y="1081889"/>
            <a:ext cx="73027" cy="136527"/>
          </a:xfrm>
          <a:prstGeom prst="rect">
            <a:avLst/>
          </a:prstGeom>
          <a:ln w="12700">
            <a:miter lim="400000"/>
          </a:ln>
        </p:spPr>
      </p:pic>
      <p:pic>
        <p:nvPicPr>
          <p:cNvPr id="700" name="Image" descr="Image"/>
          <p:cNvPicPr>
            <a:picLocks noChangeAspect="1"/>
          </p:cNvPicPr>
          <p:nvPr/>
        </p:nvPicPr>
        <p:blipFill>
          <a:blip r:embed="rId9">
            <a:alphaModFix amt="50000"/>
            <a:extLst/>
          </a:blip>
          <a:stretch>
            <a:fillRect/>
          </a:stretch>
        </p:blipFill>
        <p:spPr>
          <a:xfrm>
            <a:off x="10311024" y="1081889"/>
            <a:ext cx="73027" cy="136527"/>
          </a:xfrm>
          <a:prstGeom prst="rect">
            <a:avLst/>
          </a:prstGeom>
          <a:ln w="12700">
            <a:miter lim="400000"/>
          </a:ln>
        </p:spPr>
      </p:pic>
      <p:pic>
        <p:nvPicPr>
          <p:cNvPr id="701" name="Image" descr="Image"/>
          <p:cNvPicPr>
            <a:picLocks noChangeAspect="1"/>
          </p:cNvPicPr>
          <p:nvPr/>
        </p:nvPicPr>
        <p:blipFill>
          <a:blip r:embed="rId9">
            <a:alphaModFix amt="50000"/>
            <a:extLst/>
          </a:blip>
          <a:stretch>
            <a:fillRect/>
          </a:stretch>
        </p:blipFill>
        <p:spPr>
          <a:xfrm>
            <a:off x="6077605" y="1081889"/>
            <a:ext cx="73027" cy="136527"/>
          </a:xfrm>
          <a:prstGeom prst="rect">
            <a:avLst/>
          </a:prstGeom>
          <a:ln w="12700">
            <a:miter lim="400000"/>
          </a:ln>
        </p:spPr>
      </p:pic>
      <p:sp>
        <p:nvSpPr>
          <p:cNvPr id="702"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
        <p:nvSpPr>
          <p:cNvPr id="703" name="Rectangle"/>
          <p:cNvSpPr/>
          <p:nvPr/>
        </p:nvSpPr>
        <p:spPr>
          <a:xfrm>
            <a:off x="11582534" y="1910773"/>
            <a:ext cx="3882211" cy="381382"/>
          </a:xfrm>
          <a:prstGeom prst="rect">
            <a:avLst/>
          </a:prstGeom>
          <a:blipFill>
            <a:blip r:embed="rId10"/>
          </a:blipFill>
          <a:ln w="12700">
            <a:miter lim="400000"/>
          </a:ln>
        </p:spPr>
        <p:txBody>
          <a:bodyPr lIns="33865" tIns="33865" rIns="33865" bIns="33865" anchor="ctr"/>
          <a:lstStyle/>
          <a:p>
            <a:pPr algn="ctr" defTabSz="587022">
              <a:lnSpc>
                <a:spcPct val="100000"/>
              </a:lnSpc>
              <a:defRPr sz="1200" b="1">
                <a:solidFill>
                  <a:srgbClr val="FFFFFF"/>
                </a:solidFill>
              </a:defRPr>
            </a:pPr>
            <a:endParaRPr/>
          </a:p>
        </p:txBody>
      </p:sp>
      <p:sp>
        <p:nvSpPr>
          <p:cNvPr id="704" name="Rectangle"/>
          <p:cNvSpPr/>
          <p:nvPr/>
        </p:nvSpPr>
        <p:spPr>
          <a:xfrm>
            <a:off x="11619464" y="4334915"/>
            <a:ext cx="3845281" cy="381382"/>
          </a:xfrm>
          <a:prstGeom prst="rect">
            <a:avLst/>
          </a:prstGeom>
          <a:blipFill>
            <a:blip r:embed="rId10"/>
          </a:blipFill>
          <a:ln w="12700">
            <a:miter lim="400000"/>
          </a:ln>
        </p:spPr>
        <p:txBody>
          <a:bodyPr lIns="33865" tIns="33865" rIns="33865" bIns="33865" anchor="ctr"/>
          <a:lstStyle/>
          <a:p>
            <a:pPr algn="ctr" defTabSz="587022">
              <a:lnSpc>
                <a:spcPct val="100000"/>
              </a:lnSpc>
              <a:defRPr sz="1200" b="1">
                <a:solidFill>
                  <a:srgbClr val="FFFFFF"/>
                </a:solidFill>
              </a:defRPr>
            </a:pPr>
            <a:endParaRPr/>
          </a:p>
        </p:txBody>
      </p:sp>
      <p:grpSp>
        <p:nvGrpSpPr>
          <p:cNvPr id="707" name="Group"/>
          <p:cNvGrpSpPr/>
          <p:nvPr/>
        </p:nvGrpSpPr>
        <p:grpSpPr>
          <a:xfrm>
            <a:off x="12471621" y="8327499"/>
            <a:ext cx="3254162" cy="817338"/>
            <a:chOff x="0" y="0"/>
            <a:chExt cx="3254161" cy="817337"/>
          </a:xfrm>
        </p:grpSpPr>
        <p:sp>
          <p:nvSpPr>
            <p:cNvPr id="705" name="Rounded Rectangle"/>
            <p:cNvSpPr/>
            <p:nvPr/>
          </p:nvSpPr>
          <p:spPr>
            <a:xfrm>
              <a:off x="0" y="0"/>
              <a:ext cx="3254162" cy="817338"/>
            </a:xfrm>
            <a:prstGeom prst="roundRect">
              <a:avLst>
                <a:gd name="adj" fmla="val 28998"/>
              </a:avLst>
            </a:prstGeom>
            <a:solidFill>
              <a:srgbClr val="EC5C57">
                <a:alpha val="4494"/>
              </a:srgbClr>
            </a:solidFill>
            <a:ln w="12700" cap="flat">
              <a:solidFill>
                <a:srgbClr val="FF2500">
                  <a:alpha val="29962"/>
                </a:srgbClr>
              </a:solidFill>
              <a:prstDash val="solid"/>
              <a:miter lim="400000"/>
            </a:ln>
            <a:effectLst/>
          </p:spPr>
          <p:txBody>
            <a:bodyPr wrap="square" lIns="33865" tIns="33865" rIns="33865" bIns="33865" numCol="1" anchor="ctr">
              <a:noAutofit/>
            </a:bodyPr>
            <a:lstStyle/>
            <a:p>
              <a:pPr algn="r" defTabSz="587022">
                <a:lnSpc>
                  <a:spcPct val="100000"/>
                </a:lnSpc>
                <a:defRPr sz="1300" b="1">
                  <a:solidFill>
                    <a:srgbClr val="FF2604"/>
                  </a:solidFill>
                </a:defRPr>
              </a:pPr>
              <a:endParaRPr/>
            </a:p>
          </p:txBody>
        </p:sp>
        <p:sp>
          <p:nvSpPr>
            <p:cNvPr id="706" name="Booked Order value of h 10 stocks in the last 24 hours"/>
            <p:cNvSpPr txBox="1"/>
            <p:nvPr/>
          </p:nvSpPr>
          <p:spPr>
            <a:xfrm>
              <a:off x="242758" y="151283"/>
              <a:ext cx="2768644" cy="5147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lvl1pPr defTabSz="587022">
                <a:lnSpc>
                  <a:spcPct val="120000"/>
                </a:lnSpc>
                <a:defRPr sz="1400" b="1">
                  <a:solidFill>
                    <a:srgbClr val="FF2604"/>
                  </a:solidFill>
                  <a:latin typeface="Roboto Condensed"/>
                  <a:ea typeface="Roboto Condensed"/>
                  <a:cs typeface="Roboto Condensed"/>
                  <a:sym typeface="Roboto Condensed"/>
                </a:defRPr>
              </a:lvl1pPr>
            </a:lstStyle>
            <a:p>
              <a:r>
                <a:t>Booked Order value of h 10 stocks in the last 24 hours</a:t>
              </a: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27</a:t>
            </a:fld>
            <a:endParaRPr/>
          </a:p>
        </p:txBody>
      </p:sp>
      <p:sp>
        <p:nvSpPr>
          <p:cNvPr id="710"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Consideration</a:t>
            </a:r>
          </a:p>
        </p:txBody>
      </p:sp>
      <p:pic>
        <p:nvPicPr>
          <p:cNvPr id="711" name="Image" descr="Image"/>
          <p:cNvPicPr>
            <a:picLocks noChangeAspect="1"/>
          </p:cNvPicPr>
          <p:nvPr/>
        </p:nvPicPr>
        <p:blipFill>
          <a:blip r:embed="rId2">
            <a:alphaModFix amt="50000"/>
            <a:extLst/>
          </a:blip>
          <a:stretch>
            <a:fillRect/>
          </a:stretch>
        </p:blipFill>
        <p:spPr>
          <a:xfrm>
            <a:off x="2111444" y="1081889"/>
            <a:ext cx="73027" cy="136527"/>
          </a:xfrm>
          <a:prstGeom prst="rect">
            <a:avLst/>
          </a:prstGeom>
          <a:ln w="12700">
            <a:miter lim="400000"/>
          </a:ln>
        </p:spPr>
      </p:pic>
      <p:pic>
        <p:nvPicPr>
          <p:cNvPr id="712" name="Image" descr="Image"/>
          <p:cNvPicPr>
            <a:picLocks noChangeAspect="1"/>
          </p:cNvPicPr>
          <p:nvPr/>
        </p:nvPicPr>
        <p:blipFill>
          <a:blip r:embed="rId2">
            <a:alphaModFix amt="50000"/>
            <a:extLst/>
          </a:blip>
          <a:stretch>
            <a:fillRect/>
          </a:stretch>
        </p:blipFill>
        <p:spPr>
          <a:xfrm>
            <a:off x="3587255" y="1081889"/>
            <a:ext cx="73027" cy="136527"/>
          </a:xfrm>
          <a:prstGeom prst="rect">
            <a:avLst/>
          </a:prstGeom>
          <a:ln w="12700">
            <a:miter lim="400000"/>
          </a:ln>
        </p:spPr>
      </p:pic>
      <p:sp>
        <p:nvSpPr>
          <p:cNvPr id="713" name="Increase Repeat Orders"/>
          <p:cNvSpPr txBox="1"/>
          <p:nvPr/>
        </p:nvSpPr>
        <p:spPr>
          <a:xfrm>
            <a:off x="2408767" y="978703"/>
            <a:ext cx="944365"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Evaluation</a:t>
            </a:r>
          </a:p>
        </p:txBody>
      </p:sp>
      <p:sp>
        <p:nvSpPr>
          <p:cNvPr id="714" name="Real Time Communication"/>
          <p:cNvSpPr txBox="1"/>
          <p:nvPr/>
        </p:nvSpPr>
        <p:spPr>
          <a:xfrm>
            <a:off x="3906819" y="978703"/>
            <a:ext cx="192425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Fund Account Opening</a:t>
            </a:r>
          </a:p>
        </p:txBody>
      </p:sp>
      <p:sp>
        <p:nvSpPr>
          <p:cNvPr id="715" name="Real Time Communication"/>
          <p:cNvSpPr txBox="1"/>
          <p:nvPr/>
        </p:nvSpPr>
        <p:spPr>
          <a:xfrm>
            <a:off x="6395517" y="978703"/>
            <a:ext cx="222518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Experience &amp; Transactions</a:t>
            </a:r>
          </a:p>
        </p:txBody>
      </p:sp>
      <p:sp>
        <p:nvSpPr>
          <p:cNvPr id="716" name="Real Time Communication"/>
          <p:cNvSpPr txBox="1"/>
          <p:nvPr/>
        </p:nvSpPr>
        <p:spPr>
          <a:xfrm>
            <a:off x="9186798" y="978703"/>
            <a:ext cx="898426"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b="1">
                <a:solidFill>
                  <a:srgbClr val="FFFFFF"/>
                </a:solidFill>
                <a:latin typeface="Roboto Condensed"/>
                <a:ea typeface="Roboto Condensed"/>
                <a:cs typeface="Roboto Condensed"/>
                <a:sym typeface="Roboto Condensed"/>
              </a:defRPr>
            </a:lvl1pPr>
          </a:lstStyle>
          <a:p>
            <a:r>
              <a:t>Retention</a:t>
            </a:r>
          </a:p>
        </p:txBody>
      </p:sp>
      <p:sp>
        <p:nvSpPr>
          <p:cNvPr id="717" name="Real Time Communication"/>
          <p:cNvSpPr txBox="1"/>
          <p:nvPr/>
        </p:nvSpPr>
        <p:spPr>
          <a:xfrm>
            <a:off x="10630589" y="978703"/>
            <a:ext cx="889298"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Advocacy</a:t>
            </a:r>
          </a:p>
        </p:txBody>
      </p:sp>
      <p:pic>
        <p:nvPicPr>
          <p:cNvPr id="718" name="Image" descr="Image"/>
          <p:cNvPicPr>
            <a:picLocks noChangeAspect="1"/>
          </p:cNvPicPr>
          <p:nvPr/>
        </p:nvPicPr>
        <p:blipFill>
          <a:blip r:embed="rId2">
            <a:alphaModFix amt="50000"/>
            <a:extLst/>
          </a:blip>
          <a:stretch>
            <a:fillRect/>
          </a:stretch>
        </p:blipFill>
        <p:spPr>
          <a:xfrm>
            <a:off x="8867234" y="1081889"/>
            <a:ext cx="73027" cy="136527"/>
          </a:xfrm>
          <a:prstGeom prst="rect">
            <a:avLst/>
          </a:prstGeom>
          <a:ln w="12700">
            <a:miter lim="400000"/>
          </a:ln>
        </p:spPr>
      </p:pic>
      <p:pic>
        <p:nvPicPr>
          <p:cNvPr id="719" name="Image" descr="Image"/>
          <p:cNvPicPr>
            <a:picLocks noChangeAspect="1"/>
          </p:cNvPicPr>
          <p:nvPr/>
        </p:nvPicPr>
        <p:blipFill>
          <a:blip r:embed="rId2">
            <a:alphaModFix amt="50000"/>
            <a:extLst/>
          </a:blip>
          <a:stretch>
            <a:fillRect/>
          </a:stretch>
        </p:blipFill>
        <p:spPr>
          <a:xfrm>
            <a:off x="10311024" y="1081889"/>
            <a:ext cx="73027" cy="136527"/>
          </a:xfrm>
          <a:prstGeom prst="rect">
            <a:avLst/>
          </a:prstGeom>
          <a:ln w="12700">
            <a:miter lim="400000"/>
          </a:ln>
        </p:spPr>
      </p:pic>
      <p:pic>
        <p:nvPicPr>
          <p:cNvPr id="720" name="Image" descr="Image"/>
          <p:cNvPicPr>
            <a:picLocks noChangeAspect="1"/>
          </p:cNvPicPr>
          <p:nvPr/>
        </p:nvPicPr>
        <p:blipFill>
          <a:blip r:embed="rId2">
            <a:alphaModFix amt="50000"/>
            <a:extLst/>
          </a:blip>
          <a:stretch>
            <a:fillRect/>
          </a:stretch>
        </p:blipFill>
        <p:spPr>
          <a:xfrm>
            <a:off x="6077605" y="1081889"/>
            <a:ext cx="73027" cy="136527"/>
          </a:xfrm>
          <a:prstGeom prst="rect">
            <a:avLst/>
          </a:prstGeom>
          <a:ln w="12700">
            <a:miter lim="400000"/>
          </a:ln>
        </p:spPr>
      </p:pic>
      <p:sp>
        <p:nvSpPr>
          <p:cNvPr id="721"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
        <p:nvSpPr>
          <p:cNvPr id="722" name="Problem"/>
          <p:cNvSpPr txBox="1"/>
          <p:nvPr/>
        </p:nvSpPr>
        <p:spPr>
          <a:xfrm>
            <a:off x="679920" y="2119536"/>
            <a:ext cx="1689748"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Problem</a:t>
            </a:r>
          </a:p>
        </p:txBody>
      </p:sp>
      <p:sp>
        <p:nvSpPr>
          <p:cNvPr id="723" name="New User Activation"/>
          <p:cNvSpPr txBox="1"/>
          <p:nvPr/>
        </p:nvSpPr>
        <p:spPr>
          <a:xfrm>
            <a:off x="679920" y="2910443"/>
            <a:ext cx="9082688"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p>
            <a:pPr>
              <a:lnSpc>
                <a:spcPct val="120000"/>
              </a:lnSpc>
              <a:spcBef>
                <a:spcPts val="2000"/>
              </a:spcBef>
              <a:defRPr sz="2800">
                <a:solidFill>
                  <a:srgbClr val="53585F"/>
                </a:solidFill>
                <a:latin typeface="Roboto Condensed"/>
                <a:ea typeface="Roboto Condensed"/>
                <a:cs typeface="Roboto Condensed"/>
                <a:sym typeface="Roboto Condensed"/>
              </a:defRPr>
            </a:pPr>
            <a:r>
              <a:t>Engaging With Your Customers (Post Transaction)</a:t>
            </a:r>
          </a:p>
        </p:txBody>
      </p:sp>
      <p:sp>
        <p:nvSpPr>
          <p:cNvPr id="724" name="This is the first stage for a new user who may just be browsing for the best available price options. Churn is the highest at this stage and if users do not leave their contact details, then getting them back to the website/app is difficult"/>
          <p:cNvSpPr txBox="1"/>
          <p:nvPr/>
        </p:nvSpPr>
        <p:spPr>
          <a:xfrm>
            <a:off x="679920" y="3530902"/>
            <a:ext cx="9394101" cy="744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1500"/>
              </a:spcBef>
              <a:defRPr sz="1900">
                <a:solidFill>
                  <a:srgbClr val="53585F"/>
                </a:solidFill>
                <a:latin typeface="Roboto Condensed"/>
                <a:ea typeface="Roboto Condensed"/>
                <a:cs typeface="Roboto Condensed"/>
                <a:sym typeface="Roboto Condensed"/>
              </a:defRPr>
            </a:pPr>
            <a:r>
              <a:t>At this stage, the user makes a transaction. Here buy-sell , order value  and other product opportunities are maximum </a:t>
            </a:r>
          </a:p>
        </p:txBody>
      </p:sp>
      <p:sp>
        <p:nvSpPr>
          <p:cNvPr id="725" name="Goal"/>
          <p:cNvSpPr txBox="1"/>
          <p:nvPr/>
        </p:nvSpPr>
        <p:spPr>
          <a:xfrm>
            <a:off x="679920" y="5074640"/>
            <a:ext cx="1099895"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Goal</a:t>
            </a:r>
          </a:p>
        </p:txBody>
      </p:sp>
      <p:sp>
        <p:nvSpPr>
          <p:cNvPr id="726" name="Increase booking process initiated, reach out to users who are looking for more information, get user to share some contact information"/>
          <p:cNvSpPr txBox="1"/>
          <p:nvPr/>
        </p:nvSpPr>
        <p:spPr>
          <a:xfrm>
            <a:off x="679920" y="6496168"/>
            <a:ext cx="9800429" cy="744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1500"/>
              </a:spcBef>
              <a:defRPr sz="1900">
                <a:solidFill>
                  <a:srgbClr val="53585F"/>
                </a:solidFill>
                <a:latin typeface="Roboto Condensed"/>
                <a:ea typeface="Roboto Condensed"/>
                <a:cs typeface="Roboto Condensed"/>
                <a:sym typeface="Roboto Condensed"/>
              </a:defRPr>
            </a:pPr>
            <a:r>
              <a:t>Increase order value revenue &amp; different product, understand customer preferences. Improve brand recall with user</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28</a:t>
            </a:fld>
            <a:endParaRPr/>
          </a:p>
        </p:txBody>
      </p:sp>
      <p:pic>
        <p:nvPicPr>
          <p:cNvPr id="729" name="Image" descr="Image"/>
          <p:cNvPicPr>
            <a:picLocks noChangeAspect="1"/>
          </p:cNvPicPr>
          <p:nvPr/>
        </p:nvPicPr>
        <p:blipFill>
          <a:blip r:embed="rId2">
            <a:extLst/>
          </a:blip>
          <a:stretch>
            <a:fillRect/>
          </a:stretch>
        </p:blipFill>
        <p:spPr>
          <a:xfrm>
            <a:off x="15396880" y="3720060"/>
            <a:ext cx="76548" cy="76548"/>
          </a:xfrm>
          <a:prstGeom prst="rect">
            <a:avLst/>
          </a:prstGeom>
          <a:ln w="12700">
            <a:miter lim="400000"/>
          </a:ln>
        </p:spPr>
      </p:pic>
      <p:sp>
        <p:nvSpPr>
          <p:cNvPr id="730" name="Solution-1"/>
          <p:cNvSpPr txBox="1"/>
          <p:nvPr/>
        </p:nvSpPr>
        <p:spPr>
          <a:xfrm>
            <a:off x="619946" y="1697518"/>
            <a:ext cx="2364910"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Solution-1</a:t>
            </a:r>
          </a:p>
        </p:txBody>
      </p:sp>
      <p:sp>
        <p:nvSpPr>
          <p:cNvPr id="731" name="Rectangle"/>
          <p:cNvSpPr/>
          <p:nvPr/>
        </p:nvSpPr>
        <p:spPr>
          <a:xfrm>
            <a:off x="11027491" y="1750834"/>
            <a:ext cx="4838199" cy="7385841"/>
          </a:xfrm>
          <a:prstGeom prst="rect">
            <a:avLst/>
          </a:prstGeom>
          <a:solidFill>
            <a:srgbClr val="FFFFFF"/>
          </a:solidFill>
          <a:ln w="12700">
            <a:miter lim="400000"/>
          </a:ln>
          <a:effectLst>
            <a:outerShdw blurRad="317500" dir="5400000" rotWithShape="0">
              <a:srgbClr val="000000">
                <a:alpha val="12117"/>
              </a:srgbClr>
            </a:outerShdw>
          </a:effectLst>
        </p:spPr>
        <p:txBody>
          <a:bodyPr lIns="33865" tIns="33865" rIns="33865" bIns="33865" anchor="ct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pic>
        <p:nvPicPr>
          <p:cNvPr id="732" name="Image" descr="Image"/>
          <p:cNvPicPr>
            <a:picLocks noChangeAspect="1"/>
          </p:cNvPicPr>
          <p:nvPr/>
        </p:nvPicPr>
        <p:blipFill>
          <a:blip r:embed="rId3">
            <a:extLst/>
          </a:blip>
          <a:stretch>
            <a:fillRect/>
          </a:stretch>
        </p:blipFill>
        <p:spPr>
          <a:xfrm>
            <a:off x="11310701" y="2140790"/>
            <a:ext cx="1335946" cy="227064"/>
          </a:xfrm>
          <a:prstGeom prst="rect">
            <a:avLst/>
          </a:prstGeom>
          <a:ln w="12700">
            <a:miter lim="400000"/>
          </a:ln>
        </p:spPr>
      </p:pic>
      <p:pic>
        <p:nvPicPr>
          <p:cNvPr id="733" name="Image" descr="Image"/>
          <p:cNvPicPr>
            <a:picLocks noChangeAspect="1"/>
          </p:cNvPicPr>
          <p:nvPr/>
        </p:nvPicPr>
        <p:blipFill>
          <a:blip r:embed="rId4">
            <a:extLst/>
          </a:blip>
          <a:stretch>
            <a:fillRect/>
          </a:stretch>
        </p:blipFill>
        <p:spPr>
          <a:xfrm>
            <a:off x="14309304" y="2140799"/>
            <a:ext cx="1358097" cy="227045"/>
          </a:xfrm>
          <a:prstGeom prst="rect">
            <a:avLst/>
          </a:prstGeom>
          <a:ln w="12700">
            <a:miter lim="400000"/>
          </a:ln>
        </p:spPr>
      </p:pic>
      <p:sp>
        <p:nvSpPr>
          <p:cNvPr id="734" name="Rectangle"/>
          <p:cNvSpPr/>
          <p:nvPr/>
        </p:nvSpPr>
        <p:spPr>
          <a:xfrm>
            <a:off x="11120366" y="2588522"/>
            <a:ext cx="4652450" cy="6420235"/>
          </a:xfrm>
          <a:prstGeom prst="rect">
            <a:avLst/>
          </a:prstGeom>
          <a:solidFill>
            <a:srgbClr val="FFFFFF"/>
          </a:solidFill>
          <a:ln w="12700">
            <a:miter lim="400000"/>
          </a:ln>
        </p:spPr>
        <p:txBody>
          <a:bodyPr lIns="33865" tIns="33865" rIns="33865" bIns="33865" anchor="ctr"/>
          <a:lstStyle/>
          <a:p>
            <a:pPr algn="ctr">
              <a:lnSpc>
                <a:spcPct val="100000"/>
              </a:lnSpc>
              <a:defRPr sz="1100">
                <a:solidFill>
                  <a:srgbClr val="000000"/>
                </a:solidFill>
                <a:latin typeface="Helvetica Light"/>
                <a:ea typeface="Helvetica Light"/>
                <a:cs typeface="Helvetica Light"/>
                <a:sym typeface="Helvetica Light"/>
              </a:defRPr>
            </a:pPr>
            <a:endParaRPr/>
          </a:p>
        </p:txBody>
      </p:sp>
      <p:sp>
        <p:nvSpPr>
          <p:cNvPr id="735" name="Hey John,"/>
          <p:cNvSpPr txBox="1"/>
          <p:nvPr/>
        </p:nvSpPr>
        <p:spPr>
          <a:xfrm>
            <a:off x="11285301" y="3956114"/>
            <a:ext cx="3721028" cy="345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p>
            <a:pPr>
              <a:lnSpc>
                <a:spcPct val="100000"/>
              </a:lnSpc>
              <a:defRPr sz="1800">
                <a:solidFill>
                  <a:srgbClr val="000000"/>
                </a:solidFill>
                <a:latin typeface="Roboto Condensed"/>
                <a:ea typeface="Roboto Condensed"/>
                <a:cs typeface="Roboto Condensed"/>
                <a:sym typeface="Roboto Condensed"/>
              </a:defRPr>
            </a:pPr>
            <a:r>
              <a:rPr dirty="0"/>
              <a:t>Hey</a:t>
            </a:r>
            <a:r>
              <a:rPr b="1" dirty="0"/>
              <a:t> </a:t>
            </a:r>
            <a:r>
              <a:rPr lang="en-US" b="1" dirty="0"/>
              <a:t>Ravi</a:t>
            </a:r>
            <a:r>
              <a:rPr b="1" dirty="0"/>
              <a:t>,</a:t>
            </a:r>
          </a:p>
        </p:txBody>
      </p:sp>
      <p:sp>
        <p:nvSpPr>
          <p:cNvPr id="736" name="Rectangle"/>
          <p:cNvSpPr/>
          <p:nvPr/>
        </p:nvSpPr>
        <p:spPr>
          <a:xfrm>
            <a:off x="11388645" y="2599276"/>
            <a:ext cx="4308993" cy="932708"/>
          </a:xfrm>
          <a:prstGeom prst="rect">
            <a:avLst/>
          </a:prstGeom>
          <a:solidFill>
            <a:srgbClr val="5165C1">
              <a:alpha val="20000"/>
            </a:srgbClr>
          </a:solidFill>
          <a:ln w="12700">
            <a:miter lim="400000"/>
          </a:ln>
        </p:spPr>
        <p:txBody>
          <a:bodyPr lIns="33865" tIns="33865" rIns="33865" bIns="33865" anchor="ctr"/>
          <a:lstStyle/>
          <a:p>
            <a:pPr algn="ctr" defTabSz="587022">
              <a:lnSpc>
                <a:spcPct val="100000"/>
              </a:lnSpc>
              <a:defRPr sz="1800" b="1">
                <a:solidFill>
                  <a:srgbClr val="FFFFFF"/>
                </a:solidFill>
              </a:defRPr>
            </a:pPr>
            <a:endParaRPr/>
          </a:p>
        </p:txBody>
      </p:sp>
      <p:sp>
        <p:nvSpPr>
          <p:cNvPr id="737" name="Congratulations, your booking is confirmed! Details here"/>
          <p:cNvSpPr txBox="1"/>
          <p:nvPr/>
        </p:nvSpPr>
        <p:spPr>
          <a:xfrm>
            <a:off x="11285301" y="4304237"/>
            <a:ext cx="4714941" cy="654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p>
            <a:pPr>
              <a:lnSpc>
                <a:spcPct val="120000"/>
              </a:lnSpc>
              <a:spcBef>
                <a:spcPts val="1500"/>
              </a:spcBef>
              <a:defRPr sz="1800">
                <a:solidFill>
                  <a:srgbClr val="000000"/>
                </a:solidFill>
                <a:latin typeface="Roboto Condensed"/>
                <a:ea typeface="Roboto Condensed"/>
                <a:cs typeface="Roboto Condensed"/>
                <a:sym typeface="Roboto Condensed"/>
              </a:defRPr>
            </a:pPr>
            <a:r>
              <a:t>Congratulations, your booking of stocks are confirmed! Details </a:t>
            </a:r>
            <a:r>
              <a:rPr u="sng"/>
              <a:t>here.</a:t>
            </a:r>
          </a:p>
        </p:txBody>
      </p:sp>
      <p:sp>
        <p:nvSpPr>
          <p:cNvPr id="738" name="Rectangle"/>
          <p:cNvSpPr/>
          <p:nvPr/>
        </p:nvSpPr>
        <p:spPr>
          <a:xfrm>
            <a:off x="11292094" y="5368819"/>
            <a:ext cx="4308993" cy="3420100"/>
          </a:xfrm>
          <a:prstGeom prst="rect">
            <a:avLst/>
          </a:prstGeom>
          <a:solidFill>
            <a:srgbClr val="E5E9F5">
              <a:alpha val="32324"/>
            </a:srgbClr>
          </a:solidFill>
          <a:ln w="12700">
            <a:miter lim="400000"/>
          </a:ln>
        </p:spPr>
        <p:txBody>
          <a:bodyPr lIns="33865" tIns="33865" rIns="33865" bIns="33865" anchor="ct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sp>
        <p:nvSpPr>
          <p:cNvPr id="739" name="Here are the flight seats available for you.…"/>
          <p:cNvSpPr txBox="1"/>
          <p:nvPr/>
        </p:nvSpPr>
        <p:spPr>
          <a:xfrm>
            <a:off x="11586077" y="5783893"/>
            <a:ext cx="3721028" cy="2335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p>
            <a:pPr lvl="1" algn="ctr">
              <a:lnSpc>
                <a:spcPct val="120000"/>
              </a:lnSpc>
              <a:defRPr sz="1600">
                <a:solidFill>
                  <a:srgbClr val="000000"/>
                </a:solidFill>
                <a:latin typeface="Roboto Condensed"/>
                <a:ea typeface="Roboto Condensed"/>
                <a:cs typeface="Roboto Condensed"/>
                <a:sym typeface="Roboto Condensed"/>
              </a:defRPr>
            </a:pPr>
            <a:r>
              <a:t>Here are the few investment products available for you. </a:t>
            </a:r>
          </a:p>
          <a:p>
            <a:pPr lvl="1" algn="ctr">
              <a:lnSpc>
                <a:spcPct val="120000"/>
              </a:lnSpc>
              <a:defRPr sz="1600" b="1">
                <a:solidFill>
                  <a:srgbClr val="000000"/>
                </a:solidFill>
                <a:latin typeface="Roboto Condensed"/>
                <a:ea typeface="Roboto Condensed"/>
                <a:cs typeface="Roboto Condensed"/>
                <a:sym typeface="Roboto Condensed"/>
              </a:defRPr>
            </a:pPr>
            <a:r>
              <a:t>Select now!</a:t>
            </a:r>
          </a:p>
          <a:p>
            <a:pPr lvl="1" algn="ctr">
              <a:lnSpc>
                <a:spcPct val="120000"/>
              </a:lnSpc>
              <a:defRPr sz="1600" b="1">
                <a:solidFill>
                  <a:srgbClr val="000000"/>
                </a:solidFill>
                <a:latin typeface="Roboto Condensed"/>
                <a:ea typeface="Roboto Condensed"/>
                <a:cs typeface="Roboto Condensed"/>
                <a:sym typeface="Roboto Condensed"/>
              </a:defRPr>
            </a:pPr>
            <a:r>
              <a:t>SIP with minimum of 5000 with low risk and high returns</a:t>
            </a:r>
          </a:p>
          <a:p>
            <a:pPr lvl="1" algn="ctr">
              <a:lnSpc>
                <a:spcPct val="120000"/>
              </a:lnSpc>
              <a:defRPr sz="1600" b="1">
                <a:solidFill>
                  <a:srgbClr val="000000"/>
                </a:solidFill>
                <a:latin typeface="Roboto Condensed"/>
                <a:ea typeface="Roboto Condensed"/>
                <a:cs typeface="Roboto Condensed"/>
                <a:sym typeface="Roboto Condensed"/>
              </a:defRPr>
            </a:pPr>
            <a:r>
              <a:t>ABC IPO plans at a band of 500-600 and book maximum profit</a:t>
            </a:r>
          </a:p>
        </p:txBody>
      </p:sp>
      <p:grpSp>
        <p:nvGrpSpPr>
          <p:cNvPr id="742" name="Group"/>
          <p:cNvGrpSpPr/>
          <p:nvPr/>
        </p:nvGrpSpPr>
        <p:grpSpPr>
          <a:xfrm>
            <a:off x="12574734" y="8052824"/>
            <a:ext cx="1743713" cy="475981"/>
            <a:chOff x="0" y="0"/>
            <a:chExt cx="1743711" cy="475980"/>
          </a:xfrm>
        </p:grpSpPr>
        <p:sp>
          <p:nvSpPr>
            <p:cNvPr id="740" name="Rounded Rectangle"/>
            <p:cNvSpPr/>
            <p:nvPr/>
          </p:nvSpPr>
          <p:spPr>
            <a:xfrm>
              <a:off x="0" y="0"/>
              <a:ext cx="1743712" cy="475981"/>
            </a:xfrm>
            <a:prstGeom prst="roundRect">
              <a:avLst>
                <a:gd name="adj" fmla="val 2668"/>
              </a:avLst>
            </a:prstGeom>
            <a:solidFill>
              <a:srgbClr val="174F86"/>
            </a:solidFill>
            <a:ln w="12700" cap="flat">
              <a:noFill/>
              <a:miter lim="400000"/>
            </a:ln>
            <a:effectLst/>
          </p:spPr>
          <p:txBody>
            <a:bodyPr wrap="square" lIns="33865" tIns="33865" rIns="33865" bIns="33865" numCol="1" anchor="ctr">
              <a:noAutofit/>
            </a:bodyP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sp>
          <p:nvSpPr>
            <p:cNvPr id="741" name="Check-In"/>
            <p:cNvSpPr txBox="1"/>
            <p:nvPr/>
          </p:nvSpPr>
          <p:spPr>
            <a:xfrm>
              <a:off x="509353" y="63612"/>
              <a:ext cx="766568" cy="347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numCol="1" anchor="ctr">
              <a:spAutoFit/>
            </a:bodyPr>
            <a:lstStyle/>
            <a:p>
              <a:pPr lvl="1" algn="ctr">
                <a:lnSpc>
                  <a:spcPct val="130000"/>
                </a:lnSpc>
                <a:defRPr sz="1800" b="1">
                  <a:solidFill>
                    <a:srgbClr val="FFFFFF"/>
                  </a:solidFill>
                </a:defRPr>
              </a:pPr>
              <a:r>
                <a:t>Check</a:t>
              </a:r>
            </a:p>
          </p:txBody>
        </p:sp>
      </p:grpSp>
      <p:pic>
        <p:nvPicPr>
          <p:cNvPr id="743" name="Picture 38" descr="Picture 38"/>
          <p:cNvPicPr>
            <a:picLocks noChangeAspect="1"/>
          </p:cNvPicPr>
          <p:nvPr/>
        </p:nvPicPr>
        <p:blipFill>
          <a:blip r:embed="rId5">
            <a:extLst/>
          </a:blip>
          <a:stretch>
            <a:fillRect/>
          </a:stretch>
        </p:blipFill>
        <p:spPr>
          <a:xfrm>
            <a:off x="11294007" y="2601573"/>
            <a:ext cx="1172401" cy="935339"/>
          </a:xfrm>
          <a:prstGeom prst="rect">
            <a:avLst/>
          </a:prstGeom>
          <a:ln w="12700">
            <a:miter lim="400000"/>
          </a:ln>
        </p:spPr>
      </p:pic>
      <p:grpSp>
        <p:nvGrpSpPr>
          <p:cNvPr id="751" name="Group"/>
          <p:cNvGrpSpPr/>
          <p:nvPr/>
        </p:nvGrpSpPr>
        <p:grpSpPr>
          <a:xfrm>
            <a:off x="7532322" y="2253736"/>
            <a:ext cx="2902141" cy="5873475"/>
            <a:chOff x="-1" y="0"/>
            <a:chExt cx="2902139" cy="5873474"/>
          </a:xfrm>
        </p:grpSpPr>
        <p:pic>
          <p:nvPicPr>
            <p:cNvPr id="744" name="Image" descr="Image"/>
            <p:cNvPicPr>
              <a:picLocks noChangeAspect="1"/>
            </p:cNvPicPr>
            <p:nvPr/>
          </p:nvPicPr>
          <p:blipFill>
            <a:blip r:embed="rId6">
              <a:extLst/>
            </a:blip>
            <a:stretch>
              <a:fillRect/>
            </a:stretch>
          </p:blipFill>
          <p:spPr>
            <a:xfrm>
              <a:off x="190567" y="1416304"/>
              <a:ext cx="2496449" cy="1274498"/>
            </a:xfrm>
            <a:prstGeom prst="rect">
              <a:avLst/>
            </a:prstGeom>
            <a:ln w="12700" cap="flat">
              <a:noFill/>
              <a:miter lim="400000"/>
            </a:ln>
            <a:effectLst/>
          </p:spPr>
        </p:pic>
        <p:pic>
          <p:nvPicPr>
            <p:cNvPr id="745" name="Image" descr="Image"/>
            <p:cNvPicPr>
              <a:picLocks noChangeAspect="1"/>
            </p:cNvPicPr>
            <p:nvPr/>
          </p:nvPicPr>
          <p:blipFill>
            <a:blip r:embed="rId7">
              <a:alphaModFix amt="20000"/>
              <a:extLst/>
            </a:blip>
            <a:stretch>
              <a:fillRect/>
            </a:stretch>
          </p:blipFill>
          <p:spPr>
            <a:xfrm>
              <a:off x="-1" y="0"/>
              <a:ext cx="2902139" cy="5873474"/>
            </a:xfrm>
            <a:prstGeom prst="rect">
              <a:avLst/>
            </a:prstGeom>
            <a:ln w="12700" cap="flat">
              <a:noFill/>
              <a:miter lim="400000"/>
            </a:ln>
            <a:effectLst/>
          </p:spPr>
        </p:pic>
        <p:sp>
          <p:nvSpPr>
            <p:cNvPr id="746" name="Hey John, planning another trip? Check out our best rates for flights, with your frequent flyer miles, here…"/>
            <p:cNvSpPr txBox="1"/>
            <p:nvPr/>
          </p:nvSpPr>
          <p:spPr>
            <a:xfrm>
              <a:off x="368781" y="1536312"/>
              <a:ext cx="2223596" cy="10907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ctr">
              <a:spAutoFit/>
            </a:bodyPr>
            <a:lstStyle/>
            <a:p>
              <a:pPr>
                <a:lnSpc>
                  <a:spcPct val="130000"/>
                </a:lnSpc>
                <a:defRPr sz="1400">
                  <a:solidFill>
                    <a:srgbClr val="000000"/>
                  </a:solidFill>
                  <a:latin typeface="Roboto Condensed"/>
                  <a:ea typeface="Roboto Condensed"/>
                  <a:cs typeface="Roboto Condensed"/>
                  <a:sym typeface="Roboto Condensed"/>
                </a:defRPr>
              </a:pPr>
              <a:r>
                <a:rPr dirty="0"/>
                <a:t>Hey </a:t>
              </a:r>
              <a:r>
                <a:rPr lang="en-US" b="1" dirty="0"/>
                <a:t>Ravi</a:t>
              </a:r>
              <a:r>
                <a:rPr dirty="0"/>
                <a:t> buy TCS at X price. Check the company result and book 5 stocks to reap profits</a:t>
              </a:r>
              <a:endParaRPr u="sng" dirty="0"/>
            </a:p>
            <a:p>
              <a:pPr algn="r">
                <a:lnSpc>
                  <a:spcPct val="130000"/>
                </a:lnSpc>
                <a:defRPr sz="1000" b="1">
                  <a:solidFill>
                    <a:srgbClr val="A6AAA9"/>
                  </a:solidFill>
                  <a:latin typeface="Roboto Condensed"/>
                  <a:ea typeface="Roboto Condensed"/>
                  <a:cs typeface="Roboto Condensed"/>
                  <a:sym typeface="Roboto Condensed"/>
                </a:defRPr>
              </a:pPr>
              <a:r>
                <a:rPr dirty="0"/>
                <a:t>4.00 PM</a:t>
              </a:r>
            </a:p>
          </p:txBody>
        </p:sp>
        <p:grpSp>
          <p:nvGrpSpPr>
            <p:cNvPr id="749" name="Group"/>
            <p:cNvGrpSpPr/>
            <p:nvPr/>
          </p:nvGrpSpPr>
          <p:grpSpPr>
            <a:xfrm>
              <a:off x="245544" y="641579"/>
              <a:ext cx="2411051" cy="524933"/>
              <a:chOff x="0" y="0"/>
              <a:chExt cx="2411050" cy="524932"/>
            </a:xfrm>
          </p:grpSpPr>
          <p:sp>
            <p:nvSpPr>
              <p:cNvPr id="747" name="Line"/>
              <p:cNvSpPr/>
              <p:nvPr/>
            </p:nvSpPr>
            <p:spPr>
              <a:xfrm flipH="1" flipV="1">
                <a:off x="0" y="486072"/>
                <a:ext cx="2411051" cy="2"/>
              </a:xfrm>
              <a:prstGeom prst="line">
                <a:avLst/>
              </a:prstGeom>
              <a:noFill/>
              <a:ln w="3175" cap="flat">
                <a:solidFill>
                  <a:srgbClr val="85888D">
                    <a:alpha val="50103"/>
                  </a:srgbClr>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748" name="AM-TRAVL"/>
              <p:cNvSpPr txBox="1"/>
              <p:nvPr/>
            </p:nvSpPr>
            <p:spPr>
              <a:xfrm>
                <a:off x="790831" y="0"/>
                <a:ext cx="972915" cy="5249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ctr">
                <a:spAutoFit/>
              </a:bodyPr>
              <a:lstStyle>
                <a:lvl1pPr algn="r" defTabSz="587022">
                  <a:lnSpc>
                    <a:spcPct val="100000"/>
                  </a:lnSpc>
                  <a:defRPr sz="1500" cap="all">
                    <a:solidFill>
                      <a:srgbClr val="000000"/>
                    </a:solidFill>
                  </a:defRPr>
                </a:lvl1pPr>
              </a:lstStyle>
              <a:p>
                <a:r>
                  <a:t>AM-TRAVL</a:t>
                </a:r>
              </a:p>
            </p:txBody>
          </p:sp>
        </p:grpSp>
        <p:pic>
          <p:nvPicPr>
            <p:cNvPr id="750" name="Image" descr="Image"/>
            <p:cNvPicPr>
              <a:picLocks noChangeAspect="1"/>
            </p:cNvPicPr>
            <p:nvPr/>
          </p:nvPicPr>
          <p:blipFill>
            <a:blip r:embed="rId8">
              <a:extLst/>
            </a:blip>
            <a:stretch>
              <a:fillRect/>
            </a:stretch>
          </p:blipFill>
          <p:spPr>
            <a:xfrm>
              <a:off x="177661" y="676834"/>
              <a:ext cx="2551584" cy="570355"/>
            </a:xfrm>
            <a:prstGeom prst="rect">
              <a:avLst/>
            </a:prstGeom>
            <a:ln w="12700" cap="flat">
              <a:noFill/>
              <a:miter lim="400000"/>
            </a:ln>
            <a:effectLst/>
          </p:spPr>
        </p:pic>
      </p:grpSp>
      <p:grpSp>
        <p:nvGrpSpPr>
          <p:cNvPr id="755" name="Group"/>
          <p:cNvGrpSpPr/>
          <p:nvPr/>
        </p:nvGrpSpPr>
        <p:grpSpPr>
          <a:xfrm>
            <a:off x="7281212" y="6147921"/>
            <a:ext cx="3499072" cy="1480897"/>
            <a:chOff x="0" y="0"/>
            <a:chExt cx="3499070" cy="1480896"/>
          </a:xfrm>
        </p:grpSpPr>
        <p:sp>
          <p:nvSpPr>
            <p:cNvPr id="752" name="Rectangle"/>
            <p:cNvSpPr/>
            <p:nvPr/>
          </p:nvSpPr>
          <p:spPr>
            <a:xfrm>
              <a:off x="0" y="0"/>
              <a:ext cx="3499070" cy="962043"/>
            </a:xfrm>
            <a:prstGeom prst="rect">
              <a:avLst/>
            </a:prstGeom>
            <a:solidFill>
              <a:srgbClr val="E1E9F4"/>
            </a:solidFill>
            <a:ln w="12700" cap="flat">
              <a:noFill/>
              <a:miter lim="400000"/>
            </a:ln>
            <a:effectLst>
              <a:outerShdw blurRad="190500" dir="5400000" rotWithShape="0">
                <a:srgbClr val="000000">
                  <a:alpha val="25509"/>
                </a:srgbClr>
              </a:outerShdw>
            </a:effectLst>
          </p:spPr>
          <p:txBody>
            <a:bodyPr wrap="square" lIns="33865" tIns="33865" rIns="33865" bIns="33865" numCol="1" anchor="ctr">
              <a:noAutofit/>
            </a:bodyP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sp>
          <p:nvSpPr>
            <p:cNvPr id="753" name="Rectangle 1"/>
            <p:cNvSpPr txBox="1"/>
            <p:nvPr/>
          </p:nvSpPr>
          <p:spPr>
            <a:xfrm>
              <a:off x="236405" y="197811"/>
              <a:ext cx="3026260" cy="5896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defTabSz="457200">
                <a:lnSpc>
                  <a:spcPct val="120000"/>
                </a:lnSpc>
                <a:defRPr sz="1400">
                  <a:solidFill>
                    <a:srgbClr val="000000"/>
                  </a:solidFill>
                  <a:latin typeface="Roboto Condensed"/>
                  <a:ea typeface="Roboto Condensed"/>
                  <a:cs typeface="Roboto Condensed"/>
                  <a:sym typeface="Roboto Condensed"/>
                </a:defRPr>
              </a:pPr>
              <a:r>
                <a:rPr dirty="0"/>
                <a:t>Hey </a:t>
              </a:r>
              <a:r>
                <a:rPr lang="en-US" b="1" dirty="0"/>
                <a:t>Ravi</a:t>
              </a:r>
              <a:r>
                <a:rPr dirty="0"/>
                <a:t>, your selected stocks price has </a:t>
              </a:r>
              <a:r>
                <a:rPr dirty="0" err="1"/>
                <a:t>increased..Book</a:t>
              </a:r>
              <a:r>
                <a:rPr dirty="0"/>
                <a:t> now! To gain profit</a:t>
              </a:r>
            </a:p>
          </p:txBody>
        </p:sp>
        <p:sp>
          <p:nvSpPr>
            <p:cNvPr id="754" name="Shape"/>
            <p:cNvSpPr/>
            <p:nvPr/>
          </p:nvSpPr>
          <p:spPr>
            <a:xfrm>
              <a:off x="506" y="954492"/>
              <a:ext cx="3498058" cy="526404"/>
            </a:xfrm>
            <a:custGeom>
              <a:avLst/>
              <a:gdLst/>
              <a:ahLst/>
              <a:cxnLst>
                <a:cxn ang="0">
                  <a:pos x="wd2" y="hd2"/>
                </a:cxn>
                <a:cxn ang="5400000">
                  <a:pos x="wd2" y="hd2"/>
                </a:cxn>
                <a:cxn ang="10800000">
                  <a:pos x="wd2" y="hd2"/>
                </a:cxn>
                <a:cxn ang="16200000">
                  <a:pos x="wd2" y="hd2"/>
                </a:cxn>
              </a:cxnLst>
              <a:rect l="0" t="0" r="r" b="b"/>
              <a:pathLst>
                <a:path w="21600" h="21599" extrusionOk="0">
                  <a:moveTo>
                    <a:pt x="0" y="0"/>
                  </a:moveTo>
                  <a:lnTo>
                    <a:pt x="0" y="18402"/>
                  </a:lnTo>
                  <a:cubicBezTo>
                    <a:pt x="0" y="18866"/>
                    <a:pt x="0" y="19216"/>
                    <a:pt x="2" y="19511"/>
                  </a:cubicBezTo>
                  <a:cubicBezTo>
                    <a:pt x="5" y="19806"/>
                    <a:pt x="9" y="20047"/>
                    <a:pt x="19" y="20294"/>
                  </a:cubicBezTo>
                  <a:cubicBezTo>
                    <a:pt x="31" y="20559"/>
                    <a:pt x="51" y="20800"/>
                    <a:pt x="76" y="20999"/>
                  </a:cubicBezTo>
                  <a:cubicBezTo>
                    <a:pt x="101" y="21198"/>
                    <a:pt x="131" y="21351"/>
                    <a:pt x="165" y="21447"/>
                  </a:cubicBezTo>
                  <a:cubicBezTo>
                    <a:pt x="196" y="21525"/>
                    <a:pt x="227" y="21563"/>
                    <a:pt x="264" y="21581"/>
                  </a:cubicBezTo>
                  <a:cubicBezTo>
                    <a:pt x="302" y="21600"/>
                    <a:pt x="346" y="21599"/>
                    <a:pt x="403" y="21599"/>
                  </a:cubicBezTo>
                  <a:lnTo>
                    <a:pt x="21194" y="21599"/>
                  </a:lnTo>
                  <a:cubicBezTo>
                    <a:pt x="21252" y="21599"/>
                    <a:pt x="21297" y="21600"/>
                    <a:pt x="21334" y="21581"/>
                  </a:cubicBezTo>
                  <a:cubicBezTo>
                    <a:pt x="21371" y="21563"/>
                    <a:pt x="21401" y="21525"/>
                    <a:pt x="21432" y="21447"/>
                  </a:cubicBezTo>
                  <a:cubicBezTo>
                    <a:pt x="21466" y="21352"/>
                    <a:pt x="21497" y="21199"/>
                    <a:pt x="21523" y="20999"/>
                  </a:cubicBezTo>
                  <a:cubicBezTo>
                    <a:pt x="21548" y="20800"/>
                    <a:pt x="21568" y="20560"/>
                    <a:pt x="21581" y="20294"/>
                  </a:cubicBezTo>
                  <a:cubicBezTo>
                    <a:pt x="21591" y="20047"/>
                    <a:pt x="21595" y="19803"/>
                    <a:pt x="21598" y="19506"/>
                  </a:cubicBezTo>
                  <a:cubicBezTo>
                    <a:pt x="21600" y="19209"/>
                    <a:pt x="21600" y="18859"/>
                    <a:pt x="21600" y="18402"/>
                  </a:cubicBezTo>
                  <a:lnTo>
                    <a:pt x="21600" y="0"/>
                  </a:lnTo>
                  <a:lnTo>
                    <a:pt x="0" y="0"/>
                  </a:lnTo>
                  <a:close/>
                </a:path>
              </a:pathLst>
            </a:custGeom>
            <a:solidFill>
              <a:srgbClr val="174F86"/>
            </a:solidFill>
            <a:ln w="12700" cap="flat">
              <a:noFill/>
              <a:miter lim="400000"/>
            </a:ln>
            <a:effectLst>
              <a:outerShdw blurRad="190500" dir="5400000" rotWithShape="0">
                <a:srgbClr val="000000">
                  <a:alpha val="25509"/>
                </a:srgbClr>
              </a:outerShdw>
            </a:effectLst>
          </p:spPr>
          <p:txBody>
            <a:bodyPr wrap="square" lIns="33865" tIns="33865" rIns="33865" bIns="33865" numCol="1" anchor="ctr">
              <a:noAutofit/>
            </a:bodyP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grpSp>
      <p:sp>
        <p:nvSpPr>
          <p:cNvPr id="756" name="CLICK HERE"/>
          <p:cNvSpPr txBox="1"/>
          <p:nvPr/>
        </p:nvSpPr>
        <p:spPr>
          <a:xfrm>
            <a:off x="8393099" y="7265609"/>
            <a:ext cx="1358107" cy="232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gn="ctr" defTabSz="587022">
              <a:lnSpc>
                <a:spcPct val="100000"/>
              </a:lnSpc>
              <a:defRPr sz="1100" b="1">
                <a:solidFill>
                  <a:srgbClr val="FFFFFF"/>
                </a:solidFill>
              </a:defRPr>
            </a:lvl1pPr>
          </a:lstStyle>
          <a:p>
            <a:r>
              <a:t>CLICK HERE</a:t>
            </a:r>
          </a:p>
        </p:txBody>
      </p:sp>
      <p:sp>
        <p:nvSpPr>
          <p:cNvPr id="757"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Consideration</a:t>
            </a:r>
          </a:p>
        </p:txBody>
      </p:sp>
      <p:pic>
        <p:nvPicPr>
          <p:cNvPr id="758" name="Image" descr="Image"/>
          <p:cNvPicPr>
            <a:picLocks noChangeAspect="1"/>
          </p:cNvPicPr>
          <p:nvPr/>
        </p:nvPicPr>
        <p:blipFill>
          <a:blip r:embed="rId9">
            <a:alphaModFix amt="50000"/>
            <a:extLst/>
          </a:blip>
          <a:stretch>
            <a:fillRect/>
          </a:stretch>
        </p:blipFill>
        <p:spPr>
          <a:xfrm>
            <a:off x="2111444" y="1081889"/>
            <a:ext cx="73027" cy="136527"/>
          </a:xfrm>
          <a:prstGeom prst="rect">
            <a:avLst/>
          </a:prstGeom>
          <a:ln w="12700">
            <a:miter lim="400000"/>
          </a:ln>
        </p:spPr>
      </p:pic>
      <p:pic>
        <p:nvPicPr>
          <p:cNvPr id="759" name="Image" descr="Image"/>
          <p:cNvPicPr>
            <a:picLocks noChangeAspect="1"/>
          </p:cNvPicPr>
          <p:nvPr/>
        </p:nvPicPr>
        <p:blipFill>
          <a:blip r:embed="rId9">
            <a:alphaModFix amt="50000"/>
            <a:extLst/>
          </a:blip>
          <a:stretch>
            <a:fillRect/>
          </a:stretch>
        </p:blipFill>
        <p:spPr>
          <a:xfrm>
            <a:off x="3587255" y="1081889"/>
            <a:ext cx="73027" cy="136527"/>
          </a:xfrm>
          <a:prstGeom prst="rect">
            <a:avLst/>
          </a:prstGeom>
          <a:ln w="12700">
            <a:miter lim="400000"/>
          </a:ln>
        </p:spPr>
      </p:pic>
      <p:sp>
        <p:nvSpPr>
          <p:cNvPr id="760" name="Increase Repeat Orders"/>
          <p:cNvSpPr txBox="1"/>
          <p:nvPr/>
        </p:nvSpPr>
        <p:spPr>
          <a:xfrm>
            <a:off x="2408767" y="978703"/>
            <a:ext cx="944365"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Evaluation</a:t>
            </a:r>
          </a:p>
        </p:txBody>
      </p:sp>
      <p:sp>
        <p:nvSpPr>
          <p:cNvPr id="761" name="Real Time Communication"/>
          <p:cNvSpPr txBox="1"/>
          <p:nvPr/>
        </p:nvSpPr>
        <p:spPr>
          <a:xfrm>
            <a:off x="3906819" y="978703"/>
            <a:ext cx="192425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Fund Account Opening</a:t>
            </a:r>
          </a:p>
        </p:txBody>
      </p:sp>
      <p:sp>
        <p:nvSpPr>
          <p:cNvPr id="762" name="Real Time Communication"/>
          <p:cNvSpPr txBox="1"/>
          <p:nvPr/>
        </p:nvSpPr>
        <p:spPr>
          <a:xfrm>
            <a:off x="6395517" y="978703"/>
            <a:ext cx="222518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Experience &amp; Transactions</a:t>
            </a:r>
          </a:p>
        </p:txBody>
      </p:sp>
      <p:sp>
        <p:nvSpPr>
          <p:cNvPr id="763" name="Real Time Communication"/>
          <p:cNvSpPr txBox="1"/>
          <p:nvPr/>
        </p:nvSpPr>
        <p:spPr>
          <a:xfrm>
            <a:off x="9186798" y="978703"/>
            <a:ext cx="898426"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b="1">
                <a:solidFill>
                  <a:srgbClr val="FFFFFF"/>
                </a:solidFill>
                <a:latin typeface="Roboto Condensed"/>
                <a:ea typeface="Roboto Condensed"/>
                <a:cs typeface="Roboto Condensed"/>
                <a:sym typeface="Roboto Condensed"/>
              </a:defRPr>
            </a:lvl1pPr>
          </a:lstStyle>
          <a:p>
            <a:r>
              <a:t>Retention</a:t>
            </a:r>
          </a:p>
        </p:txBody>
      </p:sp>
      <p:sp>
        <p:nvSpPr>
          <p:cNvPr id="764" name="Real Time Communication"/>
          <p:cNvSpPr txBox="1"/>
          <p:nvPr/>
        </p:nvSpPr>
        <p:spPr>
          <a:xfrm>
            <a:off x="10630589" y="978703"/>
            <a:ext cx="889298"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CDEE0"/>
                </a:solidFill>
                <a:latin typeface="Roboto Condensed"/>
                <a:ea typeface="Roboto Condensed"/>
                <a:cs typeface="Roboto Condensed"/>
                <a:sym typeface="Roboto Condensed"/>
              </a:defRPr>
            </a:lvl1pPr>
          </a:lstStyle>
          <a:p>
            <a:r>
              <a:t>Advocacy</a:t>
            </a:r>
          </a:p>
        </p:txBody>
      </p:sp>
      <p:pic>
        <p:nvPicPr>
          <p:cNvPr id="765" name="Image" descr="Image"/>
          <p:cNvPicPr>
            <a:picLocks noChangeAspect="1"/>
          </p:cNvPicPr>
          <p:nvPr/>
        </p:nvPicPr>
        <p:blipFill>
          <a:blip r:embed="rId9">
            <a:alphaModFix amt="50000"/>
            <a:extLst/>
          </a:blip>
          <a:stretch>
            <a:fillRect/>
          </a:stretch>
        </p:blipFill>
        <p:spPr>
          <a:xfrm>
            <a:off x="8867234" y="1081889"/>
            <a:ext cx="73027" cy="136527"/>
          </a:xfrm>
          <a:prstGeom prst="rect">
            <a:avLst/>
          </a:prstGeom>
          <a:ln w="12700">
            <a:miter lim="400000"/>
          </a:ln>
        </p:spPr>
      </p:pic>
      <p:pic>
        <p:nvPicPr>
          <p:cNvPr id="766" name="Image" descr="Image"/>
          <p:cNvPicPr>
            <a:picLocks noChangeAspect="1"/>
          </p:cNvPicPr>
          <p:nvPr/>
        </p:nvPicPr>
        <p:blipFill>
          <a:blip r:embed="rId9">
            <a:alphaModFix amt="50000"/>
            <a:extLst/>
          </a:blip>
          <a:stretch>
            <a:fillRect/>
          </a:stretch>
        </p:blipFill>
        <p:spPr>
          <a:xfrm>
            <a:off x="10311024" y="1081889"/>
            <a:ext cx="73027" cy="136527"/>
          </a:xfrm>
          <a:prstGeom prst="rect">
            <a:avLst/>
          </a:prstGeom>
          <a:ln w="12700">
            <a:miter lim="400000"/>
          </a:ln>
        </p:spPr>
      </p:pic>
      <p:pic>
        <p:nvPicPr>
          <p:cNvPr id="767" name="Image" descr="Image"/>
          <p:cNvPicPr>
            <a:picLocks noChangeAspect="1"/>
          </p:cNvPicPr>
          <p:nvPr/>
        </p:nvPicPr>
        <p:blipFill>
          <a:blip r:embed="rId9">
            <a:alphaModFix amt="50000"/>
            <a:extLst/>
          </a:blip>
          <a:stretch>
            <a:fillRect/>
          </a:stretch>
        </p:blipFill>
        <p:spPr>
          <a:xfrm>
            <a:off x="6077605" y="1081889"/>
            <a:ext cx="73027" cy="136527"/>
          </a:xfrm>
          <a:prstGeom prst="rect">
            <a:avLst/>
          </a:prstGeom>
          <a:ln w="12700">
            <a:miter lim="400000"/>
          </a:ln>
        </p:spPr>
      </p:pic>
      <p:sp>
        <p:nvSpPr>
          <p:cNvPr id="768"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
        <p:nvSpPr>
          <p:cNvPr id="769" name="Engage such users with notifications and surveys while they are on your website/app, to collect their contact details…"/>
          <p:cNvSpPr txBox="1"/>
          <p:nvPr/>
        </p:nvSpPr>
        <p:spPr>
          <a:xfrm>
            <a:off x="647363" y="2320975"/>
            <a:ext cx="6715105" cy="20294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257340" indent="-257340">
              <a:lnSpc>
                <a:spcPct val="120000"/>
              </a:lnSpc>
              <a:spcBef>
                <a:spcPts val="1500"/>
              </a:spcBef>
              <a:buSzPct val="75000"/>
              <a:buChar char="•"/>
              <a:defRPr sz="1800" b="1">
                <a:solidFill>
                  <a:srgbClr val="535353"/>
                </a:solidFill>
                <a:latin typeface="Roboto Condensed"/>
                <a:ea typeface="Roboto Condensed"/>
                <a:cs typeface="Roboto Condensed"/>
                <a:sym typeface="Roboto Condensed"/>
              </a:defRPr>
            </a:pPr>
            <a:r>
              <a:t>As soon as the transaction is done, send the user an Email and SMS with booking details, Order Value and Portfolio</a:t>
            </a:r>
          </a:p>
          <a:p>
            <a:pPr marL="257340" indent="-257340">
              <a:lnSpc>
                <a:spcPct val="120000"/>
              </a:lnSpc>
              <a:spcBef>
                <a:spcPts val="1500"/>
              </a:spcBef>
              <a:buSzPct val="75000"/>
              <a:buChar char="•"/>
              <a:defRPr sz="1800" b="1">
                <a:solidFill>
                  <a:srgbClr val="535353"/>
                </a:solidFill>
                <a:latin typeface="Roboto Condensed"/>
                <a:ea typeface="Roboto Condensed"/>
                <a:cs typeface="Roboto Condensed"/>
                <a:sym typeface="Roboto Condensed"/>
              </a:defRPr>
            </a:pPr>
            <a:r>
              <a:t>Engage with the users in the interim between their two transaction date with vital information, on a timely basis</a:t>
            </a:r>
          </a:p>
          <a:p>
            <a:pPr marL="257340" indent="-257340">
              <a:lnSpc>
                <a:spcPct val="120000"/>
              </a:lnSpc>
              <a:spcBef>
                <a:spcPts val="1500"/>
              </a:spcBef>
              <a:buSzPct val="75000"/>
              <a:buChar char="•"/>
              <a:defRPr sz="1800" b="1">
                <a:solidFill>
                  <a:srgbClr val="535353"/>
                </a:solidFill>
                <a:latin typeface="Roboto Condensed"/>
                <a:ea typeface="Roboto Condensed"/>
                <a:cs typeface="Roboto Condensed"/>
                <a:sym typeface="Roboto Condensed"/>
              </a:defRPr>
            </a:pPr>
            <a:r>
              <a:t>Examples:</a:t>
            </a:r>
          </a:p>
        </p:txBody>
      </p:sp>
      <p:sp>
        <p:nvSpPr>
          <p:cNvPr id="770" name="Rounded Rectangle"/>
          <p:cNvSpPr/>
          <p:nvPr/>
        </p:nvSpPr>
        <p:spPr>
          <a:xfrm>
            <a:off x="696644" y="8176585"/>
            <a:ext cx="3215826" cy="885837"/>
          </a:xfrm>
          <a:prstGeom prst="roundRect">
            <a:avLst>
              <a:gd name="adj" fmla="val 2867"/>
            </a:avLst>
          </a:prstGeom>
          <a:ln w="12700">
            <a:solidFill>
              <a:srgbClr val="85888D"/>
            </a:solidFill>
            <a:custDash>
              <a:ds d="100000" sp="200000"/>
            </a:custDash>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771" name="Rounded Rectangle"/>
          <p:cNvSpPr/>
          <p:nvPr/>
        </p:nvSpPr>
        <p:spPr>
          <a:xfrm>
            <a:off x="2456079" y="8057976"/>
            <a:ext cx="5002563" cy="1123057"/>
          </a:xfrm>
          <a:prstGeom prst="roundRect">
            <a:avLst>
              <a:gd name="adj" fmla="val 1022"/>
            </a:avLst>
          </a:prstGeom>
          <a:solidFill>
            <a:srgbClr val="434EBE"/>
          </a:solidFill>
          <a:ln w="12700">
            <a:miter lim="400000"/>
          </a:ln>
        </p:spPr>
        <p:txBody>
          <a:bodyPr lIns="33865" tIns="33865" rIns="33865" bIns="33865" anchor="ct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772" name="Increase in New Users"/>
          <p:cNvSpPr txBox="1"/>
          <p:nvPr/>
        </p:nvSpPr>
        <p:spPr>
          <a:xfrm>
            <a:off x="5587889" y="8260390"/>
            <a:ext cx="1743713" cy="738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spAutoFit/>
          </a:bodyPr>
          <a:lstStyle/>
          <a:p>
            <a:pPr>
              <a:lnSpc>
                <a:spcPct val="120000"/>
              </a:lnSpc>
              <a:defRPr sz="2100">
                <a:solidFill>
                  <a:srgbClr val="FFFFFF"/>
                </a:solidFill>
                <a:latin typeface="Roboto Condensed"/>
                <a:ea typeface="Roboto Condensed"/>
                <a:cs typeface="Roboto Condensed"/>
                <a:sym typeface="Roboto Condensed"/>
              </a:defRPr>
            </a:pPr>
            <a:r>
              <a:t>Improvement in</a:t>
            </a:r>
            <a:br/>
            <a:r>
              <a:t>Conversions</a:t>
            </a:r>
          </a:p>
        </p:txBody>
      </p:sp>
      <p:grpSp>
        <p:nvGrpSpPr>
          <p:cNvPr id="775" name="Group"/>
          <p:cNvGrpSpPr/>
          <p:nvPr/>
        </p:nvGrpSpPr>
        <p:grpSpPr>
          <a:xfrm>
            <a:off x="3879748" y="8136740"/>
            <a:ext cx="1696512" cy="914401"/>
            <a:chOff x="0" y="0"/>
            <a:chExt cx="1696510" cy="914400"/>
          </a:xfrm>
        </p:grpSpPr>
        <p:sp>
          <p:nvSpPr>
            <p:cNvPr id="773" name="~20%"/>
            <p:cNvSpPr txBox="1"/>
            <p:nvPr/>
          </p:nvSpPr>
          <p:spPr>
            <a:xfrm>
              <a:off x="0" y="0"/>
              <a:ext cx="1696511" cy="914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587022">
                <a:lnSpc>
                  <a:spcPct val="100000"/>
                </a:lnSpc>
                <a:defRPr sz="5200">
                  <a:solidFill>
                    <a:srgbClr val="FFFFFF"/>
                  </a:solidFill>
                </a:defRPr>
              </a:pPr>
              <a:r>
                <a:t>~</a:t>
              </a:r>
              <a:r>
                <a:rPr sz="6000"/>
                <a:t>15</a:t>
              </a:r>
              <a:r>
                <a:rPr sz="2000"/>
                <a:t>%</a:t>
              </a:r>
            </a:p>
          </p:txBody>
        </p:sp>
        <p:sp>
          <p:nvSpPr>
            <p:cNvPr id="774" name="Arrow"/>
            <p:cNvSpPr/>
            <p:nvPr/>
          </p:nvSpPr>
          <p:spPr>
            <a:xfrm rot="16200000">
              <a:off x="1210553" y="224130"/>
              <a:ext cx="286151" cy="226377"/>
            </a:xfrm>
            <a:prstGeom prst="rightArrow">
              <a:avLst>
                <a:gd name="adj1" fmla="val 29827"/>
                <a:gd name="adj2" fmla="val 62399"/>
              </a:avLst>
            </a:prstGeom>
            <a:solidFill>
              <a:srgbClr val="70BF41"/>
            </a:solidFill>
            <a:ln w="12700" cap="flat">
              <a:noFill/>
              <a:miter lim="400000"/>
            </a:ln>
            <a:effectLst/>
          </p:spPr>
          <p:txBody>
            <a:bodyPr wrap="square" lIns="33865" tIns="33865" rIns="33865" bIns="33865" numCol="1" anchor="ctr">
              <a:noAutofit/>
            </a:bodyPr>
            <a:lstStyle/>
            <a:p>
              <a:pPr algn="ctr" defTabSz="821530">
                <a:lnSpc>
                  <a:spcPct val="100000"/>
                </a:lnSpc>
                <a:defRPr sz="3200">
                  <a:solidFill>
                    <a:srgbClr val="FFFFFF"/>
                  </a:solidFill>
                  <a:latin typeface="Helvetica Light"/>
                  <a:ea typeface="Helvetica Light"/>
                  <a:cs typeface="Helvetica Light"/>
                  <a:sym typeface="Helvetica Light"/>
                </a:defRPr>
              </a:pPr>
              <a:endParaRPr/>
            </a:p>
          </p:txBody>
        </p:sp>
      </p:grpSp>
      <p:pic>
        <p:nvPicPr>
          <p:cNvPr id="776" name="Image" descr="Image"/>
          <p:cNvPicPr>
            <a:picLocks noChangeAspect="1"/>
          </p:cNvPicPr>
          <p:nvPr/>
        </p:nvPicPr>
        <p:blipFill>
          <a:blip r:embed="rId10">
            <a:alphaModFix amt="23000"/>
            <a:extLst/>
          </a:blip>
          <a:stretch>
            <a:fillRect/>
          </a:stretch>
        </p:blipFill>
        <p:spPr>
          <a:xfrm>
            <a:off x="2779223" y="8197158"/>
            <a:ext cx="800889" cy="844693"/>
          </a:xfrm>
          <a:prstGeom prst="rect">
            <a:avLst/>
          </a:prstGeom>
          <a:ln w="12700">
            <a:miter lim="400000"/>
          </a:ln>
        </p:spPr>
      </p:pic>
      <p:sp>
        <p:nvSpPr>
          <p:cNvPr id="777" name="Improvement Expected"/>
          <p:cNvSpPr txBox="1"/>
          <p:nvPr/>
        </p:nvSpPr>
        <p:spPr>
          <a:xfrm>
            <a:off x="890288" y="8240050"/>
            <a:ext cx="1539097" cy="738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spAutoFit/>
          </a:bodyPr>
          <a:lstStyle>
            <a:lvl1pPr>
              <a:lnSpc>
                <a:spcPct val="120000"/>
              </a:lnSpc>
              <a:defRPr sz="2000">
                <a:solidFill>
                  <a:srgbClr val="535353"/>
                </a:solidFill>
                <a:latin typeface="Roboto Condensed"/>
                <a:ea typeface="Roboto Condensed"/>
                <a:cs typeface="Roboto Condensed"/>
                <a:sym typeface="Roboto Condensed"/>
              </a:defRPr>
            </a:lvl1pPr>
          </a:lstStyle>
          <a:p>
            <a:r>
              <a:t>Improvement Expected</a:t>
            </a:r>
          </a:p>
        </p:txBody>
      </p:sp>
      <p:sp>
        <p:nvSpPr>
          <p:cNvPr id="778" name="Channel of Communication"/>
          <p:cNvSpPr txBox="1"/>
          <p:nvPr/>
        </p:nvSpPr>
        <p:spPr>
          <a:xfrm>
            <a:off x="670676" y="6607710"/>
            <a:ext cx="4830697"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Channel of Communication</a:t>
            </a:r>
          </a:p>
        </p:txBody>
      </p:sp>
      <p:sp>
        <p:nvSpPr>
          <p:cNvPr id="779" name="— Web message - notification/ Survey"/>
          <p:cNvSpPr txBox="1"/>
          <p:nvPr/>
        </p:nvSpPr>
        <p:spPr>
          <a:xfrm>
            <a:off x="670676" y="7274908"/>
            <a:ext cx="3693720" cy="334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defTabSz="457200">
              <a:lnSpc>
                <a:spcPct val="100000"/>
              </a:lnSpc>
              <a:defRPr sz="1800">
                <a:solidFill>
                  <a:srgbClr val="535353"/>
                </a:solidFill>
                <a:latin typeface="Roboto Condensed"/>
                <a:ea typeface="Roboto Condensed"/>
                <a:cs typeface="Roboto Condensed"/>
                <a:sym typeface="Roboto Condensed"/>
              </a:defRPr>
            </a:lvl1pPr>
          </a:lstStyle>
          <a:p>
            <a:r>
              <a:t> — Journey, Web-Push, Email, SMS, Push</a:t>
            </a:r>
          </a:p>
        </p:txBody>
      </p:sp>
      <p:sp>
        <p:nvSpPr>
          <p:cNvPr id="780" name="Real-time content in the emailers about the availability of new stocks &amp; trends of companies for users to evaluate and transact. The price map will be real time at the time of sending the email.…"/>
          <p:cNvSpPr txBox="1"/>
          <p:nvPr/>
        </p:nvSpPr>
        <p:spPr>
          <a:xfrm>
            <a:off x="964009" y="4538983"/>
            <a:ext cx="6278095" cy="1805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spAutoFit/>
          </a:bodyPr>
          <a:lstStyle/>
          <a:p>
            <a:pPr marL="228600" indent="-228600">
              <a:lnSpc>
                <a:spcPct val="120000"/>
              </a:lnSpc>
              <a:spcBef>
                <a:spcPts val="1500"/>
              </a:spcBef>
              <a:buSzPct val="40000"/>
              <a:buBlip>
                <a:blip r:embed="rId11"/>
              </a:buBlip>
              <a:defRPr sz="1800">
                <a:solidFill>
                  <a:srgbClr val="53585F"/>
                </a:solidFill>
                <a:latin typeface="Roboto Condensed"/>
                <a:ea typeface="Roboto Condensed"/>
                <a:cs typeface="Roboto Condensed"/>
                <a:sym typeface="Roboto Condensed"/>
              </a:defRPr>
            </a:pPr>
            <a:r>
              <a:t>Real-time content in the emailers about the availability of new stocks &amp; trends of companies for users to evaluate and transact. The price map will be real time at the time of sending the email.</a:t>
            </a:r>
          </a:p>
          <a:p>
            <a:pPr marL="228600" indent="-228600">
              <a:lnSpc>
                <a:spcPct val="120000"/>
              </a:lnSpc>
              <a:spcBef>
                <a:spcPts val="1500"/>
              </a:spcBef>
              <a:buClr>
                <a:srgbClr val="53585F"/>
              </a:buClr>
              <a:buSzPct val="40000"/>
              <a:buBlip>
                <a:blip r:embed="rId11"/>
              </a:buBlip>
              <a:defRPr sz="1800">
                <a:solidFill>
                  <a:srgbClr val="53585F"/>
                </a:solidFill>
                <a:latin typeface="Roboto Condensed"/>
                <a:ea typeface="Roboto Condensed"/>
                <a:cs typeface="Roboto Condensed"/>
                <a:sym typeface="Roboto Condensed"/>
              </a:defRPr>
            </a:pPr>
            <a:r>
              <a:t>Persuade users for Priority transaction &amp; company results timely emails highlighting the convenience factor, user can experience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29</a:t>
            </a:fld>
            <a:endParaRPr/>
          </a:p>
        </p:txBody>
      </p:sp>
      <p:sp>
        <p:nvSpPr>
          <p:cNvPr id="783"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Consideration</a:t>
            </a:r>
          </a:p>
        </p:txBody>
      </p:sp>
      <p:pic>
        <p:nvPicPr>
          <p:cNvPr id="784" name="Image" descr="Image"/>
          <p:cNvPicPr>
            <a:picLocks noChangeAspect="1"/>
          </p:cNvPicPr>
          <p:nvPr/>
        </p:nvPicPr>
        <p:blipFill>
          <a:blip r:embed="rId2">
            <a:alphaModFix amt="50000"/>
            <a:extLst/>
          </a:blip>
          <a:stretch>
            <a:fillRect/>
          </a:stretch>
        </p:blipFill>
        <p:spPr>
          <a:xfrm>
            <a:off x="2111444" y="1081889"/>
            <a:ext cx="73027" cy="136527"/>
          </a:xfrm>
          <a:prstGeom prst="rect">
            <a:avLst/>
          </a:prstGeom>
          <a:ln w="12700">
            <a:miter lim="400000"/>
          </a:ln>
        </p:spPr>
      </p:pic>
      <p:pic>
        <p:nvPicPr>
          <p:cNvPr id="785" name="Image" descr="Image"/>
          <p:cNvPicPr>
            <a:picLocks noChangeAspect="1"/>
          </p:cNvPicPr>
          <p:nvPr/>
        </p:nvPicPr>
        <p:blipFill>
          <a:blip r:embed="rId2">
            <a:alphaModFix amt="50000"/>
            <a:extLst/>
          </a:blip>
          <a:stretch>
            <a:fillRect/>
          </a:stretch>
        </p:blipFill>
        <p:spPr>
          <a:xfrm>
            <a:off x="3587255" y="1081889"/>
            <a:ext cx="73027" cy="136527"/>
          </a:xfrm>
          <a:prstGeom prst="rect">
            <a:avLst/>
          </a:prstGeom>
          <a:ln w="12700">
            <a:miter lim="400000"/>
          </a:ln>
        </p:spPr>
      </p:pic>
      <p:sp>
        <p:nvSpPr>
          <p:cNvPr id="786" name="Increase Repeat Orders"/>
          <p:cNvSpPr txBox="1"/>
          <p:nvPr/>
        </p:nvSpPr>
        <p:spPr>
          <a:xfrm>
            <a:off x="2408767" y="978703"/>
            <a:ext cx="944365"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Evaluation</a:t>
            </a:r>
          </a:p>
        </p:txBody>
      </p:sp>
      <p:sp>
        <p:nvSpPr>
          <p:cNvPr id="787" name="Real Time Communication"/>
          <p:cNvSpPr txBox="1"/>
          <p:nvPr/>
        </p:nvSpPr>
        <p:spPr>
          <a:xfrm>
            <a:off x="3906819" y="978703"/>
            <a:ext cx="192425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Fund Account Opening</a:t>
            </a:r>
          </a:p>
        </p:txBody>
      </p:sp>
      <p:sp>
        <p:nvSpPr>
          <p:cNvPr id="788" name="Real Time Communication"/>
          <p:cNvSpPr txBox="1"/>
          <p:nvPr/>
        </p:nvSpPr>
        <p:spPr>
          <a:xfrm>
            <a:off x="6395517" y="978703"/>
            <a:ext cx="222518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Experience &amp; Transactions</a:t>
            </a:r>
          </a:p>
        </p:txBody>
      </p:sp>
      <p:sp>
        <p:nvSpPr>
          <p:cNvPr id="789" name="Real Time Communication"/>
          <p:cNvSpPr txBox="1"/>
          <p:nvPr/>
        </p:nvSpPr>
        <p:spPr>
          <a:xfrm>
            <a:off x="9186798" y="978703"/>
            <a:ext cx="87769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Retention</a:t>
            </a:r>
          </a:p>
        </p:txBody>
      </p:sp>
      <p:sp>
        <p:nvSpPr>
          <p:cNvPr id="790" name="Real Time Communication"/>
          <p:cNvSpPr txBox="1"/>
          <p:nvPr/>
        </p:nvSpPr>
        <p:spPr>
          <a:xfrm>
            <a:off x="10630589" y="978703"/>
            <a:ext cx="90051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b="1">
                <a:solidFill>
                  <a:srgbClr val="FFFFFF"/>
                </a:solidFill>
                <a:latin typeface="Roboto Condensed"/>
                <a:ea typeface="Roboto Condensed"/>
                <a:cs typeface="Roboto Condensed"/>
                <a:sym typeface="Roboto Condensed"/>
              </a:defRPr>
            </a:lvl1pPr>
          </a:lstStyle>
          <a:p>
            <a:r>
              <a:t>Advocacy</a:t>
            </a:r>
          </a:p>
        </p:txBody>
      </p:sp>
      <p:pic>
        <p:nvPicPr>
          <p:cNvPr id="791" name="Image" descr="Image"/>
          <p:cNvPicPr>
            <a:picLocks noChangeAspect="1"/>
          </p:cNvPicPr>
          <p:nvPr/>
        </p:nvPicPr>
        <p:blipFill>
          <a:blip r:embed="rId2">
            <a:alphaModFix amt="50000"/>
            <a:extLst/>
          </a:blip>
          <a:stretch>
            <a:fillRect/>
          </a:stretch>
        </p:blipFill>
        <p:spPr>
          <a:xfrm>
            <a:off x="8867234" y="1081889"/>
            <a:ext cx="73027" cy="136527"/>
          </a:xfrm>
          <a:prstGeom prst="rect">
            <a:avLst/>
          </a:prstGeom>
          <a:ln w="12700">
            <a:miter lim="400000"/>
          </a:ln>
        </p:spPr>
      </p:pic>
      <p:pic>
        <p:nvPicPr>
          <p:cNvPr id="792" name="Image" descr="Image"/>
          <p:cNvPicPr>
            <a:picLocks noChangeAspect="1"/>
          </p:cNvPicPr>
          <p:nvPr/>
        </p:nvPicPr>
        <p:blipFill>
          <a:blip r:embed="rId2">
            <a:alphaModFix amt="50000"/>
            <a:extLst/>
          </a:blip>
          <a:stretch>
            <a:fillRect/>
          </a:stretch>
        </p:blipFill>
        <p:spPr>
          <a:xfrm>
            <a:off x="10311024" y="1081889"/>
            <a:ext cx="73027" cy="136527"/>
          </a:xfrm>
          <a:prstGeom prst="rect">
            <a:avLst/>
          </a:prstGeom>
          <a:ln w="12700">
            <a:miter lim="400000"/>
          </a:ln>
        </p:spPr>
      </p:pic>
      <p:pic>
        <p:nvPicPr>
          <p:cNvPr id="793" name="Image" descr="Image"/>
          <p:cNvPicPr>
            <a:picLocks noChangeAspect="1"/>
          </p:cNvPicPr>
          <p:nvPr/>
        </p:nvPicPr>
        <p:blipFill>
          <a:blip r:embed="rId2">
            <a:alphaModFix amt="50000"/>
            <a:extLst/>
          </a:blip>
          <a:stretch>
            <a:fillRect/>
          </a:stretch>
        </p:blipFill>
        <p:spPr>
          <a:xfrm>
            <a:off x="6077605" y="1081889"/>
            <a:ext cx="73027" cy="136527"/>
          </a:xfrm>
          <a:prstGeom prst="rect">
            <a:avLst/>
          </a:prstGeom>
          <a:ln w="12700">
            <a:miter lim="400000"/>
          </a:ln>
        </p:spPr>
      </p:pic>
      <p:sp>
        <p:nvSpPr>
          <p:cNvPr id="794"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
        <p:nvSpPr>
          <p:cNvPr id="795" name="Problem"/>
          <p:cNvSpPr txBox="1"/>
          <p:nvPr/>
        </p:nvSpPr>
        <p:spPr>
          <a:xfrm>
            <a:off x="679920" y="2119536"/>
            <a:ext cx="1689748"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Problem</a:t>
            </a:r>
          </a:p>
        </p:txBody>
      </p:sp>
      <p:sp>
        <p:nvSpPr>
          <p:cNvPr id="796" name="New User Activation"/>
          <p:cNvSpPr txBox="1"/>
          <p:nvPr/>
        </p:nvSpPr>
        <p:spPr>
          <a:xfrm>
            <a:off x="679920" y="2910443"/>
            <a:ext cx="9082688"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Streamline Referral Program</a:t>
            </a:r>
          </a:p>
        </p:txBody>
      </p:sp>
      <p:sp>
        <p:nvSpPr>
          <p:cNvPr id="797" name="This is the first stage for a new user who may just be browsing for the best available price options. Churn is the highest at this stage and if users do not leave their contact details, then getting them back to the website/app is difficult"/>
          <p:cNvSpPr txBox="1"/>
          <p:nvPr/>
        </p:nvSpPr>
        <p:spPr>
          <a:xfrm>
            <a:off x="679920" y="3530902"/>
            <a:ext cx="9394101"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1500"/>
              </a:spcBef>
              <a:defRPr sz="1800">
                <a:solidFill>
                  <a:srgbClr val="53585F"/>
                </a:solidFill>
                <a:latin typeface="Roboto Condensed"/>
                <a:ea typeface="Roboto Condensed"/>
                <a:cs typeface="Roboto Condensed"/>
                <a:sym typeface="Roboto Condensed"/>
              </a:defRPr>
            </a:pPr>
            <a:r>
              <a:t>Customer may Trade once and may never return or may not spread the word about their experience</a:t>
            </a:r>
          </a:p>
        </p:txBody>
      </p:sp>
      <p:sp>
        <p:nvSpPr>
          <p:cNvPr id="798" name="Goal"/>
          <p:cNvSpPr txBox="1"/>
          <p:nvPr/>
        </p:nvSpPr>
        <p:spPr>
          <a:xfrm>
            <a:off x="679920" y="5074640"/>
            <a:ext cx="1099895" cy="537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nSpc>
                <a:spcPct val="120000"/>
              </a:lnSpc>
              <a:spcBef>
                <a:spcPts val="2000"/>
              </a:spcBef>
              <a:defRPr sz="3100" b="1">
                <a:solidFill>
                  <a:srgbClr val="404349"/>
                </a:solidFill>
                <a:latin typeface="Roboto Condensed"/>
                <a:ea typeface="Roboto Condensed"/>
                <a:cs typeface="Roboto Condensed"/>
                <a:sym typeface="Roboto Condensed"/>
              </a:defRPr>
            </a:lvl1pPr>
          </a:lstStyle>
          <a:p>
            <a:r>
              <a:t>Goal</a:t>
            </a:r>
          </a:p>
        </p:txBody>
      </p:sp>
      <p:sp>
        <p:nvSpPr>
          <p:cNvPr id="799" name="Increase booking process initiated, reach out to users who are looking for more information, get user to share some contact information"/>
          <p:cNvSpPr txBox="1"/>
          <p:nvPr/>
        </p:nvSpPr>
        <p:spPr>
          <a:xfrm>
            <a:off x="679920" y="6496168"/>
            <a:ext cx="9800429"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spcBef>
                <a:spcPts val="1500"/>
              </a:spcBef>
              <a:defRPr sz="1800">
                <a:solidFill>
                  <a:srgbClr val="53585F"/>
                </a:solidFill>
                <a:latin typeface="Roboto Condensed"/>
                <a:ea typeface="Roboto Condensed"/>
                <a:cs typeface="Roboto Condensed"/>
                <a:sym typeface="Roboto Condensed"/>
              </a:defRPr>
            </a:pPr>
            <a:r>
              <a:t>Get customer to refer people they know to trade online from the Trading company, Encourage them to leave feedback</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lide Number"/>
          <p:cNvSpPr txBox="1">
            <a:spLocks noGrp="1"/>
          </p:cNvSpPr>
          <p:nvPr>
            <p:ph type="sldNum" sz="quarter" idx="2"/>
          </p:nvPr>
        </p:nvSpPr>
        <p:spPr>
          <a:xfrm>
            <a:off x="15473237" y="9237129"/>
            <a:ext cx="165423" cy="2878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55" name="Rectangle"/>
          <p:cNvSpPr/>
          <p:nvPr/>
        </p:nvSpPr>
        <p:spPr>
          <a:xfrm>
            <a:off x="-304157" y="-1585486"/>
            <a:ext cx="16864314" cy="891735"/>
          </a:xfrm>
          <a:prstGeom prst="rect">
            <a:avLst/>
          </a:prstGeom>
          <a:gradFill>
            <a:gsLst>
              <a:gs pos="0">
                <a:srgbClr val="624080"/>
              </a:gs>
              <a:gs pos="100000">
                <a:srgbClr val="3A236F"/>
              </a:gs>
            </a:gsLst>
            <a:lin ang="3935925"/>
          </a:gradFill>
          <a:ln w="3175">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156" name="Rectangle"/>
          <p:cNvSpPr/>
          <p:nvPr/>
        </p:nvSpPr>
        <p:spPr>
          <a:xfrm>
            <a:off x="-21603" y="-282281"/>
            <a:ext cx="16299206" cy="1155686"/>
          </a:xfrm>
          <a:prstGeom prst="rect">
            <a:avLst/>
          </a:prstGeom>
          <a:solidFill>
            <a:srgbClr val="434EBE"/>
          </a:solidFill>
          <a:ln w="12700">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157" name="What Do We Do?"/>
          <p:cNvSpPr txBox="1"/>
          <p:nvPr/>
        </p:nvSpPr>
        <p:spPr>
          <a:xfrm>
            <a:off x="635741" y="259002"/>
            <a:ext cx="1971358"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What Do We Do?</a:t>
            </a:r>
          </a:p>
        </p:txBody>
      </p:sp>
      <p:sp>
        <p:nvSpPr>
          <p:cNvPr id="158" name="Rectangle"/>
          <p:cNvSpPr/>
          <p:nvPr/>
        </p:nvSpPr>
        <p:spPr>
          <a:xfrm>
            <a:off x="627560" y="3057852"/>
            <a:ext cx="3360966" cy="5715001"/>
          </a:xfrm>
          <a:prstGeom prst="rect">
            <a:avLst/>
          </a:prstGeom>
          <a:solidFill>
            <a:srgbClr val="F4F4F6">
              <a:alpha val="50000"/>
            </a:srgbClr>
          </a:solidFill>
          <a:ln w="12700">
            <a:miter lim="400000"/>
          </a:ln>
        </p:spPr>
        <p:txBody>
          <a:bodyPr lIns="33866" tIns="33866" rIns="33866" bIns="33866"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159" name="Rectangle"/>
          <p:cNvSpPr/>
          <p:nvPr/>
        </p:nvSpPr>
        <p:spPr>
          <a:xfrm>
            <a:off x="4494607" y="3057852"/>
            <a:ext cx="3360966" cy="5715001"/>
          </a:xfrm>
          <a:prstGeom prst="rect">
            <a:avLst/>
          </a:prstGeom>
          <a:solidFill>
            <a:srgbClr val="F4F4F6">
              <a:alpha val="50000"/>
            </a:srgbClr>
          </a:solidFill>
          <a:ln w="12700">
            <a:miter lim="400000"/>
          </a:ln>
        </p:spPr>
        <p:txBody>
          <a:bodyPr lIns="33866" tIns="33866" rIns="33866" bIns="33866"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160" name="Rectangle"/>
          <p:cNvSpPr/>
          <p:nvPr/>
        </p:nvSpPr>
        <p:spPr>
          <a:xfrm>
            <a:off x="8349843" y="3057852"/>
            <a:ext cx="3360966" cy="5715001"/>
          </a:xfrm>
          <a:prstGeom prst="rect">
            <a:avLst/>
          </a:prstGeom>
          <a:solidFill>
            <a:srgbClr val="F4F4F6">
              <a:alpha val="50000"/>
            </a:srgbClr>
          </a:solidFill>
          <a:ln w="12700">
            <a:miter lim="400000"/>
          </a:ln>
        </p:spPr>
        <p:txBody>
          <a:bodyPr lIns="33866" tIns="33866" rIns="33866" bIns="33866"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161" name="Rectangle"/>
          <p:cNvSpPr/>
          <p:nvPr/>
        </p:nvSpPr>
        <p:spPr>
          <a:xfrm>
            <a:off x="12205079" y="3057852"/>
            <a:ext cx="3360966" cy="5715001"/>
          </a:xfrm>
          <a:prstGeom prst="rect">
            <a:avLst/>
          </a:prstGeom>
          <a:solidFill>
            <a:srgbClr val="F4F4F6">
              <a:alpha val="50000"/>
            </a:srgbClr>
          </a:solidFill>
          <a:ln w="12700">
            <a:miter lim="400000"/>
          </a:ln>
        </p:spPr>
        <p:txBody>
          <a:bodyPr lIns="33866" tIns="33866" rIns="33866" bIns="33866"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162" name="Live Segmentation"/>
          <p:cNvSpPr txBox="1"/>
          <p:nvPr/>
        </p:nvSpPr>
        <p:spPr>
          <a:xfrm>
            <a:off x="1307380" y="5038681"/>
            <a:ext cx="2024948" cy="372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nSpc>
                <a:spcPct val="100000"/>
              </a:lnSpc>
              <a:defRPr sz="2100">
                <a:solidFill>
                  <a:srgbClr val="434EBE"/>
                </a:solidFill>
                <a:latin typeface="Roboto Condensed"/>
                <a:ea typeface="Roboto Condensed"/>
                <a:cs typeface="Roboto Condensed"/>
                <a:sym typeface="Roboto Condensed"/>
              </a:defRPr>
            </a:lvl1pPr>
          </a:lstStyle>
          <a:p>
            <a:r>
              <a:t>Live Segmentation</a:t>
            </a:r>
          </a:p>
        </p:txBody>
      </p:sp>
      <p:sp>
        <p:nvSpPr>
          <p:cNvPr id="163" name="Cross-channel Communication"/>
          <p:cNvSpPr txBox="1"/>
          <p:nvPr/>
        </p:nvSpPr>
        <p:spPr>
          <a:xfrm>
            <a:off x="5028304" y="4886281"/>
            <a:ext cx="2293571" cy="677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00000"/>
              </a:lnSpc>
              <a:defRPr sz="2100">
                <a:solidFill>
                  <a:srgbClr val="434EBE"/>
                </a:solidFill>
                <a:latin typeface="Roboto Condensed"/>
                <a:ea typeface="Roboto Condensed"/>
                <a:cs typeface="Roboto Condensed"/>
                <a:sym typeface="Roboto Condensed"/>
              </a:defRPr>
            </a:lvl1pPr>
          </a:lstStyle>
          <a:p>
            <a:r>
              <a:t>Cross-channel Communication</a:t>
            </a:r>
          </a:p>
        </p:txBody>
      </p:sp>
      <p:sp>
        <p:nvSpPr>
          <p:cNvPr id="164" name="Deep Data Personalisation"/>
          <p:cNvSpPr txBox="1"/>
          <p:nvPr/>
        </p:nvSpPr>
        <p:spPr>
          <a:xfrm>
            <a:off x="8978308" y="4886281"/>
            <a:ext cx="2104035" cy="677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spAutoFit/>
          </a:bodyPr>
          <a:lstStyle>
            <a:lvl1pPr algn="ctr">
              <a:lnSpc>
                <a:spcPct val="100000"/>
              </a:lnSpc>
              <a:defRPr sz="2100">
                <a:solidFill>
                  <a:srgbClr val="434EBE"/>
                </a:solidFill>
                <a:latin typeface="Roboto Condensed"/>
                <a:ea typeface="Roboto Condensed"/>
                <a:cs typeface="Roboto Condensed"/>
                <a:sym typeface="Roboto Condensed"/>
              </a:defRPr>
            </a:lvl1pPr>
          </a:lstStyle>
          <a:p>
            <a:r>
              <a:t>Deep Data Personalisation</a:t>
            </a:r>
          </a:p>
        </p:txBody>
      </p:sp>
      <p:sp>
        <p:nvSpPr>
          <p:cNvPr id="165" name="rEAl-time Analytics"/>
          <p:cNvSpPr txBox="1"/>
          <p:nvPr/>
        </p:nvSpPr>
        <p:spPr>
          <a:xfrm>
            <a:off x="12807780" y="5029169"/>
            <a:ext cx="2101001" cy="391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nSpc>
                <a:spcPct val="100000"/>
              </a:lnSpc>
              <a:defRPr sz="2100">
                <a:solidFill>
                  <a:srgbClr val="434EBE"/>
                </a:solidFill>
                <a:latin typeface="Roboto Condensed"/>
                <a:ea typeface="Roboto Condensed"/>
                <a:cs typeface="Roboto Condensed"/>
                <a:sym typeface="Roboto Condensed"/>
              </a:defRPr>
            </a:lvl1pPr>
          </a:lstStyle>
          <a:p>
            <a:r>
              <a:rPr lang="en-US" dirty="0"/>
              <a:t>Real</a:t>
            </a:r>
            <a:r>
              <a:rPr dirty="0"/>
              <a:t>-time Analytics</a:t>
            </a:r>
          </a:p>
        </p:txBody>
      </p:sp>
      <p:sp>
        <p:nvSpPr>
          <p:cNvPr id="166" name="Group users into meaningful segments. Create real-time, dynamic and rolling segments based on user attribute and their behaviour across multiple channels."/>
          <p:cNvSpPr txBox="1"/>
          <p:nvPr/>
        </p:nvSpPr>
        <p:spPr>
          <a:xfrm>
            <a:off x="901574" y="5701093"/>
            <a:ext cx="2836559" cy="2093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spAutoFit/>
          </a:bodyPr>
          <a:lstStyle>
            <a:lvl1pPr algn="ctr" defTabSz="587022">
              <a:lnSpc>
                <a:spcPct val="140000"/>
              </a:lnSpc>
              <a:defRPr sz="1700">
                <a:solidFill>
                  <a:srgbClr val="53585F"/>
                </a:solidFill>
                <a:latin typeface="Roboto Condensed"/>
                <a:ea typeface="Roboto Condensed"/>
                <a:cs typeface="Roboto Condensed"/>
                <a:sym typeface="Roboto Condensed"/>
              </a:defRPr>
            </a:lvl1pPr>
          </a:lstStyle>
          <a:p>
            <a:r>
              <a:t>Group users into meaningful segments. Create real-time, dynamic and rolling segments based on user attribute and their behaviour across multiple channels.</a:t>
            </a:r>
          </a:p>
        </p:txBody>
      </p:sp>
      <p:sp>
        <p:nvSpPr>
          <p:cNvPr id="167" name="Drive retention via triggered campaigns across Email, Push, In-App, Web, SMS, Web Push. Create coherent messaging by targeting users' cross-channel profiling."/>
          <p:cNvSpPr txBox="1"/>
          <p:nvPr/>
        </p:nvSpPr>
        <p:spPr>
          <a:xfrm>
            <a:off x="4766239" y="5687724"/>
            <a:ext cx="2824080" cy="2093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spAutoFit/>
          </a:bodyPr>
          <a:lstStyle>
            <a:lvl1pPr algn="ctr" defTabSz="587022">
              <a:lnSpc>
                <a:spcPct val="140000"/>
              </a:lnSpc>
              <a:defRPr sz="1700">
                <a:solidFill>
                  <a:srgbClr val="53585F"/>
                </a:solidFill>
                <a:latin typeface="Roboto Condensed"/>
                <a:ea typeface="Roboto Condensed"/>
                <a:cs typeface="Roboto Condensed"/>
                <a:sym typeface="Roboto Condensed"/>
              </a:defRPr>
            </a:lvl1pPr>
          </a:lstStyle>
          <a:p>
            <a:r>
              <a:t>Drive retention via triggered campaigns across Email, Push, In-App, Web, SMS, Web Push. Create coherent messaging by targeting users' cross-channel profiling.</a:t>
            </a:r>
          </a:p>
        </p:txBody>
      </p:sp>
      <p:sp>
        <p:nvSpPr>
          <p:cNvPr id="168" name="Create a comprehensive user profile by merging user attribute data, transactional data and business data pulled via api. Engage users through highly personalised campaigns."/>
          <p:cNvSpPr txBox="1"/>
          <p:nvPr/>
        </p:nvSpPr>
        <p:spPr>
          <a:xfrm>
            <a:off x="8621475" y="5667227"/>
            <a:ext cx="2824080" cy="2093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spAutoFit/>
          </a:bodyPr>
          <a:lstStyle>
            <a:lvl1pPr algn="ctr" defTabSz="587022">
              <a:lnSpc>
                <a:spcPct val="140000"/>
              </a:lnSpc>
              <a:defRPr sz="1700">
                <a:solidFill>
                  <a:srgbClr val="53585F"/>
                </a:solidFill>
                <a:latin typeface="Roboto Condensed"/>
                <a:ea typeface="Roboto Condensed"/>
                <a:cs typeface="Roboto Condensed"/>
                <a:sym typeface="Roboto Condensed"/>
              </a:defRPr>
            </a:lvl1pPr>
          </a:lstStyle>
          <a:p>
            <a:r>
              <a:t>Create a comprehensive user profile by merging user attribute data, transactional data and business data pulled via api. Engage users through highly personalised campaigns.</a:t>
            </a:r>
          </a:p>
        </p:txBody>
      </p:sp>
      <p:sp>
        <p:nvSpPr>
          <p:cNvPr id="169" name="Get access to real-time multi-channel campaign analytics. Improve your offering with actionable insights on how users engage with your product and what gets them back."/>
          <p:cNvSpPr txBox="1"/>
          <p:nvPr/>
        </p:nvSpPr>
        <p:spPr>
          <a:xfrm>
            <a:off x="12470333" y="5688994"/>
            <a:ext cx="2836559" cy="2804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spAutoFit/>
          </a:bodyPr>
          <a:lstStyle/>
          <a:p>
            <a:pPr algn="ctr" defTabSz="587022">
              <a:lnSpc>
                <a:spcPct val="140000"/>
              </a:lnSpc>
              <a:defRPr sz="1700">
                <a:solidFill>
                  <a:srgbClr val="53585F"/>
                </a:solidFill>
                <a:latin typeface="Roboto Condensed"/>
                <a:ea typeface="Roboto Condensed"/>
                <a:cs typeface="Roboto Condensed"/>
                <a:sym typeface="Roboto Condensed"/>
              </a:defRPr>
            </a:pPr>
            <a:r>
              <a:t>Get access to real-time multi-channel campaign analytics. Improve your offering with actionable insights on how users engage with your product and what gets them back.</a:t>
            </a:r>
          </a:p>
          <a:p>
            <a:pPr algn="ctr" defTabSz="587022">
              <a:lnSpc>
                <a:spcPct val="140000"/>
              </a:lnSpc>
              <a:defRPr sz="1700">
                <a:solidFill>
                  <a:srgbClr val="53585F"/>
                </a:solidFill>
                <a:latin typeface="Roboto Condensed"/>
                <a:ea typeface="Roboto Condensed"/>
                <a:cs typeface="Roboto Condensed"/>
                <a:sym typeface="Roboto Condensed"/>
              </a:defRPr>
            </a:pPr>
            <a:endParaRPr/>
          </a:p>
        </p:txBody>
      </p:sp>
      <p:sp>
        <p:nvSpPr>
          <p:cNvPr id="170" name="We manage your customer engagement and retention across multiple channels, making marketing automation simple.…"/>
          <p:cNvSpPr txBox="1"/>
          <p:nvPr/>
        </p:nvSpPr>
        <p:spPr>
          <a:xfrm>
            <a:off x="649853" y="1447701"/>
            <a:ext cx="14892199" cy="772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defRPr sz="2100">
                <a:solidFill>
                  <a:srgbClr val="404449"/>
                </a:solidFill>
                <a:latin typeface="Roboto Condensed"/>
                <a:ea typeface="Roboto Condensed"/>
                <a:cs typeface="Roboto Condensed"/>
                <a:sym typeface="Roboto Condensed"/>
              </a:defRPr>
            </a:pPr>
            <a:r>
              <a:t>We manage your customer engagement and retention across multiple channels, making marketing automation simple. </a:t>
            </a:r>
          </a:p>
          <a:p>
            <a:pPr>
              <a:lnSpc>
                <a:spcPct val="120000"/>
              </a:lnSpc>
              <a:defRPr sz="2100">
                <a:solidFill>
                  <a:srgbClr val="404449"/>
                </a:solidFill>
                <a:latin typeface="Roboto Condensed"/>
                <a:ea typeface="Roboto Condensed"/>
                <a:cs typeface="Roboto Condensed"/>
                <a:sym typeface="Roboto Condensed"/>
              </a:defRPr>
            </a:pPr>
            <a:r>
              <a:t>The four key things that we facilitate for our customers are:</a:t>
            </a:r>
          </a:p>
        </p:txBody>
      </p:sp>
      <p:pic>
        <p:nvPicPr>
          <p:cNvPr id="171" name="Image" descr="Image"/>
          <p:cNvPicPr>
            <a:picLocks noChangeAspect="1"/>
          </p:cNvPicPr>
          <p:nvPr/>
        </p:nvPicPr>
        <p:blipFill>
          <a:blip r:embed="rId2">
            <a:extLst/>
          </a:blip>
          <a:stretch>
            <a:fillRect/>
          </a:stretch>
        </p:blipFill>
        <p:spPr>
          <a:xfrm>
            <a:off x="12465146" y="10176933"/>
            <a:ext cx="2840790" cy="1270001"/>
          </a:xfrm>
          <a:prstGeom prst="rect">
            <a:avLst/>
          </a:prstGeom>
          <a:ln w="12700">
            <a:miter lim="400000"/>
          </a:ln>
        </p:spPr>
      </p:pic>
      <p:pic>
        <p:nvPicPr>
          <p:cNvPr id="172" name="Image" descr="Image"/>
          <p:cNvPicPr>
            <a:picLocks noChangeAspect="1"/>
          </p:cNvPicPr>
          <p:nvPr/>
        </p:nvPicPr>
        <p:blipFill>
          <a:blip r:embed="rId3">
            <a:extLst/>
          </a:blip>
          <a:stretch>
            <a:fillRect/>
          </a:stretch>
        </p:blipFill>
        <p:spPr>
          <a:xfrm>
            <a:off x="12326622" y="3407709"/>
            <a:ext cx="3087803" cy="1228984"/>
          </a:xfrm>
          <a:prstGeom prst="rect">
            <a:avLst/>
          </a:prstGeom>
          <a:ln w="12700">
            <a:miter lim="400000"/>
          </a:ln>
        </p:spPr>
      </p:pic>
      <p:pic>
        <p:nvPicPr>
          <p:cNvPr id="173" name="Image" descr="Image"/>
          <p:cNvPicPr>
            <a:picLocks noChangeAspect="1"/>
          </p:cNvPicPr>
          <p:nvPr/>
        </p:nvPicPr>
        <p:blipFill>
          <a:blip r:embed="rId4">
            <a:extLst/>
          </a:blip>
          <a:stretch>
            <a:fillRect/>
          </a:stretch>
        </p:blipFill>
        <p:spPr>
          <a:xfrm>
            <a:off x="8957175" y="3531792"/>
            <a:ext cx="2146301" cy="977901"/>
          </a:xfrm>
          <a:prstGeom prst="rect">
            <a:avLst/>
          </a:prstGeom>
          <a:ln w="12700">
            <a:miter lim="400000"/>
          </a:ln>
        </p:spPr>
      </p:pic>
      <p:pic>
        <p:nvPicPr>
          <p:cNvPr id="174" name="Image" descr="Image"/>
          <p:cNvPicPr>
            <a:picLocks noChangeAspect="1"/>
          </p:cNvPicPr>
          <p:nvPr/>
        </p:nvPicPr>
        <p:blipFill>
          <a:blip r:embed="rId5">
            <a:extLst/>
          </a:blip>
          <a:stretch>
            <a:fillRect/>
          </a:stretch>
        </p:blipFill>
        <p:spPr>
          <a:xfrm>
            <a:off x="1234892" y="3524250"/>
            <a:ext cx="2146301" cy="1130300"/>
          </a:xfrm>
          <a:prstGeom prst="rect">
            <a:avLst/>
          </a:prstGeom>
          <a:ln w="12700">
            <a:miter lim="400000"/>
          </a:ln>
        </p:spPr>
      </p:pic>
      <p:pic>
        <p:nvPicPr>
          <p:cNvPr id="175" name="Image" descr="Image"/>
          <p:cNvPicPr>
            <a:picLocks noChangeAspect="1"/>
          </p:cNvPicPr>
          <p:nvPr/>
        </p:nvPicPr>
        <p:blipFill>
          <a:blip r:embed="rId6">
            <a:extLst/>
          </a:blip>
          <a:stretch>
            <a:fillRect/>
          </a:stretch>
        </p:blipFill>
        <p:spPr>
          <a:xfrm>
            <a:off x="5082889" y="3657600"/>
            <a:ext cx="2184401" cy="863600"/>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30</a:t>
            </a:fld>
            <a:endParaRPr/>
          </a:p>
        </p:txBody>
      </p:sp>
      <p:sp>
        <p:nvSpPr>
          <p:cNvPr id="802" name="Incentivise the user with a chance to earn cashback in their e-wallet every time they refer a friend as well as on their first transaction…"/>
          <p:cNvSpPr txBox="1"/>
          <p:nvPr/>
        </p:nvSpPr>
        <p:spPr>
          <a:xfrm>
            <a:off x="513826" y="2832376"/>
            <a:ext cx="7112097" cy="225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185100" indent="-185100">
              <a:lnSpc>
                <a:spcPct val="120000"/>
              </a:lnSpc>
              <a:spcBef>
                <a:spcPts val="1500"/>
              </a:spcBef>
              <a:buSzPct val="75000"/>
              <a:buChar char="•"/>
              <a:defRPr sz="1800" b="1">
                <a:solidFill>
                  <a:srgbClr val="53585F"/>
                </a:solidFill>
                <a:latin typeface="Roboto Condensed"/>
                <a:ea typeface="Roboto Condensed"/>
                <a:cs typeface="Roboto Condensed"/>
                <a:sym typeface="Roboto Condensed"/>
              </a:defRPr>
            </a:pPr>
            <a:r>
              <a:t>Incentivise</a:t>
            </a:r>
            <a:r>
              <a:rPr sz="2000"/>
              <a:t> the user with a chance to earn cashback in their e-wallet every time they refer a friend as well as on their first transaction</a:t>
            </a:r>
          </a:p>
          <a:p>
            <a:pPr marL="185100" indent="-185100">
              <a:lnSpc>
                <a:spcPct val="120000"/>
              </a:lnSpc>
              <a:spcBef>
                <a:spcPts val="1500"/>
              </a:spcBef>
              <a:buSzPct val="75000"/>
              <a:buChar char="•"/>
              <a:defRPr sz="2000" b="1">
                <a:solidFill>
                  <a:srgbClr val="53585F"/>
                </a:solidFill>
                <a:latin typeface="Roboto Condensed"/>
                <a:ea typeface="Roboto Condensed"/>
                <a:cs typeface="Roboto Condensed"/>
                <a:sym typeface="Roboto Condensed"/>
              </a:defRPr>
            </a:pPr>
            <a:r>
              <a:t>The communication can be sent in a recursive manner, to get users to keep making referrals</a:t>
            </a:r>
          </a:p>
          <a:p>
            <a:pPr marL="185100" indent="-185100">
              <a:lnSpc>
                <a:spcPct val="120000"/>
              </a:lnSpc>
              <a:spcBef>
                <a:spcPts val="1500"/>
              </a:spcBef>
              <a:buSzPct val="75000"/>
              <a:buChar char="•"/>
              <a:defRPr sz="2000" b="1">
                <a:solidFill>
                  <a:srgbClr val="53585F"/>
                </a:solidFill>
                <a:latin typeface="Roboto Condensed"/>
                <a:ea typeface="Roboto Condensed"/>
                <a:cs typeface="Roboto Condensed"/>
                <a:sym typeface="Roboto Condensed"/>
              </a:defRPr>
            </a:pPr>
            <a:r>
              <a:t>Gift Vouchers/Rewards can be offered for every referral.</a:t>
            </a:r>
          </a:p>
        </p:txBody>
      </p:sp>
      <p:sp>
        <p:nvSpPr>
          <p:cNvPr id="803" name="Flight"/>
          <p:cNvSpPr txBox="1"/>
          <p:nvPr/>
        </p:nvSpPr>
        <p:spPr>
          <a:xfrm>
            <a:off x="9872564" y="-666641"/>
            <a:ext cx="632057"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p>
            <a:pPr lvl="1">
              <a:lnSpc>
                <a:spcPct val="100000"/>
              </a:lnSpc>
              <a:spcBef>
                <a:spcPts val="2000"/>
              </a:spcBef>
              <a:defRPr sz="1600" b="1">
                <a:solidFill>
                  <a:srgbClr val="000000"/>
                </a:solidFill>
              </a:defRPr>
            </a:pPr>
            <a:r>
              <a:t>Flight</a:t>
            </a:r>
          </a:p>
        </p:txBody>
      </p:sp>
      <p:grpSp>
        <p:nvGrpSpPr>
          <p:cNvPr id="812" name="Group"/>
          <p:cNvGrpSpPr/>
          <p:nvPr/>
        </p:nvGrpSpPr>
        <p:grpSpPr>
          <a:xfrm>
            <a:off x="663338" y="7639966"/>
            <a:ext cx="6813073" cy="1255004"/>
            <a:chOff x="0" y="0"/>
            <a:chExt cx="6813071" cy="1255002"/>
          </a:xfrm>
        </p:grpSpPr>
        <p:sp>
          <p:nvSpPr>
            <p:cNvPr id="804" name="Rounded Rectangle"/>
            <p:cNvSpPr/>
            <p:nvPr/>
          </p:nvSpPr>
          <p:spPr>
            <a:xfrm>
              <a:off x="0" y="174276"/>
              <a:ext cx="3215826" cy="885838"/>
            </a:xfrm>
            <a:prstGeom prst="roundRect">
              <a:avLst>
                <a:gd name="adj" fmla="val 2867"/>
              </a:avLst>
            </a:prstGeom>
            <a:noFill/>
            <a:ln w="12700" cap="flat">
              <a:solidFill>
                <a:srgbClr val="85888D"/>
              </a:solidFill>
              <a:custDash>
                <a:ds d="100000" sp="200000"/>
              </a:custDash>
              <a:round/>
            </a:ln>
            <a:effectLst/>
          </p:spPr>
          <p:txBody>
            <a:bodyPr wrap="square" lIns="33865" tIns="33865" rIns="33865" bIns="33865"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805" name="Rounded Rectangle"/>
            <p:cNvSpPr/>
            <p:nvPr/>
          </p:nvSpPr>
          <p:spPr>
            <a:xfrm>
              <a:off x="1847158" y="0"/>
              <a:ext cx="4965914" cy="1255003"/>
            </a:xfrm>
            <a:prstGeom prst="roundRect">
              <a:avLst>
                <a:gd name="adj" fmla="val 1012"/>
              </a:avLst>
            </a:prstGeom>
            <a:solidFill>
              <a:srgbClr val="434EBE"/>
            </a:solidFill>
            <a:ln w="12700" cap="flat">
              <a:noFill/>
              <a:miter lim="400000"/>
            </a:ln>
            <a:effectLst/>
          </p:spPr>
          <p:txBody>
            <a:bodyPr wrap="square" lIns="33865" tIns="33865" rIns="33865" bIns="33865" numCol="1" anchor="ctr">
              <a:noAutofit/>
            </a:bodyP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806" name="Increase in Online Traffic"/>
            <p:cNvSpPr txBox="1"/>
            <p:nvPr/>
          </p:nvSpPr>
          <p:spPr>
            <a:xfrm>
              <a:off x="4994957" y="273595"/>
              <a:ext cx="1604583" cy="7078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t">
              <a:spAutoFit/>
            </a:bodyPr>
            <a:lstStyle>
              <a:lvl1pPr>
                <a:lnSpc>
                  <a:spcPct val="110000"/>
                </a:lnSpc>
                <a:defRPr sz="2100">
                  <a:solidFill>
                    <a:srgbClr val="FFFFFF"/>
                  </a:solidFill>
                  <a:latin typeface="Roboto Condensed"/>
                  <a:ea typeface="Roboto Condensed"/>
                  <a:cs typeface="Roboto Condensed"/>
                  <a:sym typeface="Roboto Condensed"/>
                </a:defRPr>
              </a:lvl1pPr>
            </a:lstStyle>
            <a:p>
              <a:r>
                <a:t>Increase in Online Traffic</a:t>
              </a:r>
            </a:p>
          </p:txBody>
        </p:sp>
        <p:sp>
          <p:nvSpPr>
            <p:cNvPr id="807" name="Improvement Expected"/>
            <p:cNvSpPr txBox="1"/>
            <p:nvPr/>
          </p:nvSpPr>
          <p:spPr>
            <a:xfrm>
              <a:off x="139249" y="248049"/>
              <a:ext cx="2027451" cy="7382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ctr">
              <a:spAutoFit/>
            </a:bodyPr>
            <a:lstStyle>
              <a:lvl1pPr>
                <a:lnSpc>
                  <a:spcPct val="120000"/>
                </a:lnSpc>
                <a:defRPr sz="2100">
                  <a:solidFill>
                    <a:srgbClr val="53585F"/>
                  </a:solidFill>
                  <a:latin typeface="Roboto Condensed"/>
                  <a:ea typeface="Roboto Condensed"/>
                  <a:cs typeface="Roboto Condensed"/>
                  <a:sym typeface="Roboto Condensed"/>
                </a:defRPr>
              </a:lvl1pPr>
            </a:lstStyle>
            <a:p>
              <a:r>
                <a:t>Improvement Expected</a:t>
              </a:r>
            </a:p>
          </p:txBody>
        </p:sp>
        <p:grpSp>
          <p:nvGrpSpPr>
            <p:cNvPr id="810" name="Group"/>
            <p:cNvGrpSpPr/>
            <p:nvPr/>
          </p:nvGrpSpPr>
          <p:grpSpPr>
            <a:xfrm>
              <a:off x="3267847" y="146163"/>
              <a:ext cx="1876648" cy="914401"/>
              <a:chOff x="0" y="0"/>
              <a:chExt cx="1876647" cy="914400"/>
            </a:xfrm>
          </p:grpSpPr>
          <p:sp>
            <p:nvSpPr>
              <p:cNvPr id="808" name="~07%"/>
              <p:cNvSpPr txBox="1"/>
              <p:nvPr/>
            </p:nvSpPr>
            <p:spPr>
              <a:xfrm>
                <a:off x="0" y="0"/>
                <a:ext cx="1876648" cy="914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587022">
                  <a:lnSpc>
                    <a:spcPct val="100000"/>
                  </a:lnSpc>
                  <a:defRPr sz="5200">
                    <a:solidFill>
                      <a:srgbClr val="FFFFFF"/>
                    </a:solidFill>
                  </a:defRPr>
                </a:pPr>
                <a:r>
                  <a:t>~</a:t>
                </a:r>
                <a:r>
                  <a:rPr sz="6000"/>
                  <a:t>07</a:t>
                </a:r>
                <a:r>
                  <a:rPr sz="2000"/>
                  <a:t>%</a:t>
                </a:r>
              </a:p>
            </p:txBody>
          </p:sp>
          <p:sp>
            <p:nvSpPr>
              <p:cNvPr id="809" name="Arrow"/>
              <p:cNvSpPr/>
              <p:nvPr/>
            </p:nvSpPr>
            <p:spPr>
              <a:xfrm rot="16200000">
                <a:off x="1205988" y="196544"/>
                <a:ext cx="316534" cy="250412"/>
              </a:xfrm>
              <a:prstGeom prst="rightArrow">
                <a:avLst>
                  <a:gd name="adj1" fmla="val 29827"/>
                  <a:gd name="adj2" fmla="val 62399"/>
                </a:avLst>
              </a:prstGeom>
              <a:solidFill>
                <a:srgbClr val="70BF41"/>
              </a:solidFill>
              <a:ln w="12700" cap="flat">
                <a:noFill/>
                <a:miter lim="400000"/>
              </a:ln>
              <a:effectLst/>
            </p:spPr>
            <p:txBody>
              <a:bodyPr wrap="square" lIns="33865" tIns="33865" rIns="33865" bIns="33865" numCol="1" anchor="ctr">
                <a:noAutofit/>
              </a:bodyPr>
              <a:lstStyle/>
              <a:p>
                <a:pPr algn="ctr" defTabSz="821530">
                  <a:lnSpc>
                    <a:spcPct val="100000"/>
                  </a:lnSpc>
                  <a:defRPr sz="3200">
                    <a:solidFill>
                      <a:srgbClr val="FFFFFF"/>
                    </a:solidFill>
                    <a:latin typeface="Helvetica Light"/>
                    <a:ea typeface="Helvetica Light"/>
                    <a:cs typeface="Helvetica Light"/>
                    <a:sym typeface="Helvetica Light"/>
                  </a:defRPr>
                </a:pPr>
                <a:endParaRPr/>
              </a:p>
            </p:txBody>
          </p:sp>
        </p:grpSp>
        <p:pic>
          <p:nvPicPr>
            <p:cNvPr id="811" name="Image" descr="Image"/>
            <p:cNvPicPr>
              <a:picLocks noChangeAspect="1"/>
            </p:cNvPicPr>
            <p:nvPr/>
          </p:nvPicPr>
          <p:blipFill>
            <a:blip r:embed="rId2">
              <a:alphaModFix amt="23000"/>
              <a:extLst/>
            </a:blip>
            <a:stretch>
              <a:fillRect/>
            </a:stretch>
          </p:blipFill>
          <p:spPr>
            <a:xfrm>
              <a:off x="2172746" y="205154"/>
              <a:ext cx="800888" cy="844693"/>
            </a:xfrm>
            <a:prstGeom prst="rect">
              <a:avLst/>
            </a:prstGeom>
            <a:ln w="12700" cap="flat">
              <a:noFill/>
              <a:miter lim="400000"/>
            </a:ln>
            <a:effectLst/>
          </p:spPr>
        </p:pic>
      </p:grpSp>
      <p:sp>
        <p:nvSpPr>
          <p:cNvPr id="813" name="Solution"/>
          <p:cNvSpPr txBox="1"/>
          <p:nvPr/>
        </p:nvSpPr>
        <p:spPr>
          <a:xfrm>
            <a:off x="593335" y="2001702"/>
            <a:ext cx="1649412"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Solution</a:t>
            </a:r>
          </a:p>
        </p:txBody>
      </p:sp>
      <p:sp>
        <p:nvSpPr>
          <p:cNvPr id="814" name="Channel of Communication"/>
          <p:cNvSpPr txBox="1"/>
          <p:nvPr/>
        </p:nvSpPr>
        <p:spPr>
          <a:xfrm>
            <a:off x="513826" y="6133614"/>
            <a:ext cx="4830697"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Channel of Communication</a:t>
            </a:r>
          </a:p>
        </p:txBody>
      </p:sp>
      <p:sp>
        <p:nvSpPr>
          <p:cNvPr id="815" name="— Journey, Web-Push, Email, SMS, Push"/>
          <p:cNvSpPr txBox="1"/>
          <p:nvPr/>
        </p:nvSpPr>
        <p:spPr>
          <a:xfrm>
            <a:off x="513826" y="6659163"/>
            <a:ext cx="3693720" cy="540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defTabSz="457200">
              <a:lnSpc>
                <a:spcPts val="4100"/>
              </a:lnSpc>
              <a:defRPr sz="1800">
                <a:solidFill>
                  <a:srgbClr val="000000"/>
                </a:solidFill>
                <a:latin typeface="Roboto Condensed"/>
                <a:ea typeface="Roboto Condensed"/>
                <a:cs typeface="Roboto Condensed"/>
                <a:sym typeface="Roboto Condensed"/>
              </a:defRPr>
            </a:lvl1pPr>
          </a:lstStyle>
          <a:p>
            <a:r>
              <a:t> — Journey, Web-Push, Email, SMS, Push</a:t>
            </a:r>
          </a:p>
        </p:txBody>
      </p:sp>
      <p:sp>
        <p:nvSpPr>
          <p:cNvPr id="816" name="Rectangle"/>
          <p:cNvSpPr/>
          <p:nvPr/>
        </p:nvSpPr>
        <p:spPr>
          <a:xfrm>
            <a:off x="8592595" y="2101787"/>
            <a:ext cx="6142160" cy="7273326"/>
          </a:xfrm>
          <a:prstGeom prst="rect">
            <a:avLst/>
          </a:prstGeom>
          <a:solidFill>
            <a:srgbClr val="FFFFFF"/>
          </a:solidFill>
          <a:ln w="12700">
            <a:miter lim="400000"/>
          </a:ln>
          <a:effectLst>
            <a:outerShdw blurRad="317500" dir="5400000" rotWithShape="0">
              <a:srgbClr val="000000">
                <a:alpha val="12117"/>
              </a:srgbClr>
            </a:outerShdw>
          </a:effectLst>
        </p:spPr>
        <p:txBody>
          <a:bodyPr lIns="33865" tIns="33865" rIns="33865" bIns="33865" anchor="ctr"/>
          <a:lstStyle/>
          <a:p>
            <a:pPr algn="ctr" defTabSz="587022">
              <a:lnSpc>
                <a:spcPct val="100000"/>
              </a:lnSpc>
              <a:defRPr>
                <a:solidFill>
                  <a:srgbClr val="FFFFFF"/>
                </a:solidFill>
                <a:latin typeface="Helvetica Light"/>
                <a:ea typeface="Helvetica Light"/>
                <a:cs typeface="Helvetica Light"/>
                <a:sym typeface="Helvetica Light"/>
              </a:defRPr>
            </a:pPr>
            <a:endParaRPr/>
          </a:p>
        </p:txBody>
      </p:sp>
      <p:pic>
        <p:nvPicPr>
          <p:cNvPr id="817" name="Image" descr="Image"/>
          <p:cNvPicPr>
            <a:picLocks noChangeAspect="1"/>
          </p:cNvPicPr>
          <p:nvPr/>
        </p:nvPicPr>
        <p:blipFill>
          <a:blip r:embed="rId3">
            <a:extLst/>
          </a:blip>
          <a:stretch>
            <a:fillRect/>
          </a:stretch>
        </p:blipFill>
        <p:spPr>
          <a:xfrm>
            <a:off x="8920474" y="2389622"/>
            <a:ext cx="1375499" cy="227064"/>
          </a:xfrm>
          <a:prstGeom prst="rect">
            <a:avLst/>
          </a:prstGeom>
          <a:ln w="12700">
            <a:miter lim="400000"/>
          </a:ln>
        </p:spPr>
      </p:pic>
      <p:pic>
        <p:nvPicPr>
          <p:cNvPr id="818" name="Image" descr="Image"/>
          <p:cNvPicPr>
            <a:picLocks noChangeAspect="1"/>
          </p:cNvPicPr>
          <p:nvPr/>
        </p:nvPicPr>
        <p:blipFill>
          <a:blip r:embed="rId4">
            <a:extLst/>
          </a:blip>
          <a:stretch>
            <a:fillRect/>
          </a:stretch>
        </p:blipFill>
        <p:spPr>
          <a:xfrm>
            <a:off x="13072070" y="2389632"/>
            <a:ext cx="1398306" cy="227044"/>
          </a:xfrm>
          <a:prstGeom prst="rect">
            <a:avLst/>
          </a:prstGeom>
          <a:ln w="12700">
            <a:miter lim="400000"/>
          </a:ln>
        </p:spPr>
      </p:pic>
      <p:sp>
        <p:nvSpPr>
          <p:cNvPr id="819" name="Rectangle"/>
          <p:cNvSpPr/>
          <p:nvPr/>
        </p:nvSpPr>
        <p:spPr>
          <a:xfrm>
            <a:off x="8582961" y="2757508"/>
            <a:ext cx="5992849" cy="6420235"/>
          </a:xfrm>
          <a:prstGeom prst="rect">
            <a:avLst/>
          </a:prstGeom>
          <a:solidFill>
            <a:srgbClr val="FFFFFF"/>
          </a:solidFill>
          <a:ln w="12700">
            <a:miter lim="400000"/>
          </a:ln>
        </p:spPr>
        <p:txBody>
          <a:bodyPr lIns="33865" tIns="33865" rIns="33865" bIns="33865" anchor="ctr"/>
          <a:lstStyle/>
          <a:p>
            <a:pPr algn="ctr">
              <a:lnSpc>
                <a:spcPct val="100000"/>
              </a:lnSpc>
              <a:defRPr sz="1100">
                <a:solidFill>
                  <a:srgbClr val="000000"/>
                </a:solidFill>
                <a:latin typeface="Helvetica Light"/>
                <a:ea typeface="Helvetica Light"/>
                <a:cs typeface="Helvetica Light"/>
                <a:sym typeface="Helvetica Light"/>
              </a:defRPr>
            </a:pPr>
            <a:endParaRPr/>
          </a:p>
        </p:txBody>
      </p:sp>
      <p:sp>
        <p:nvSpPr>
          <p:cNvPr id="820" name="Hey John,"/>
          <p:cNvSpPr txBox="1"/>
          <p:nvPr/>
        </p:nvSpPr>
        <p:spPr>
          <a:xfrm>
            <a:off x="8916970" y="4185319"/>
            <a:ext cx="1225434" cy="347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p>
            <a:pPr>
              <a:lnSpc>
                <a:spcPct val="100000"/>
              </a:lnSpc>
              <a:defRPr sz="1800">
                <a:solidFill>
                  <a:srgbClr val="000000"/>
                </a:solidFill>
              </a:defRPr>
            </a:pPr>
            <a:r>
              <a:rPr dirty="0"/>
              <a:t>Hey</a:t>
            </a:r>
            <a:r>
              <a:rPr b="1" dirty="0"/>
              <a:t> </a:t>
            </a:r>
            <a:r>
              <a:rPr lang="en-US" b="1" dirty="0"/>
              <a:t>Ravi</a:t>
            </a:r>
            <a:r>
              <a:rPr b="1" dirty="0"/>
              <a:t>,</a:t>
            </a:r>
          </a:p>
        </p:txBody>
      </p:sp>
      <p:sp>
        <p:nvSpPr>
          <p:cNvPr id="821" name="Rectangle"/>
          <p:cNvSpPr/>
          <p:nvPr/>
        </p:nvSpPr>
        <p:spPr>
          <a:xfrm>
            <a:off x="8916968" y="3021484"/>
            <a:ext cx="5593640" cy="905935"/>
          </a:xfrm>
          <a:prstGeom prst="rect">
            <a:avLst/>
          </a:prstGeom>
          <a:solidFill>
            <a:srgbClr val="5165C1">
              <a:alpha val="20000"/>
            </a:srgbClr>
          </a:solidFill>
          <a:ln w="12700">
            <a:miter lim="400000"/>
          </a:ln>
        </p:spPr>
        <p:txBody>
          <a:bodyPr lIns="33865" tIns="33865" rIns="33865" bIns="33865" anchor="ctr"/>
          <a:lstStyle/>
          <a:p>
            <a:pPr algn="ctr" defTabSz="587022">
              <a:lnSpc>
                <a:spcPct val="100000"/>
              </a:lnSpc>
              <a:defRPr sz="1800" b="1">
                <a:solidFill>
                  <a:srgbClr val="FFFFFF"/>
                </a:solidFill>
              </a:defRPr>
            </a:pPr>
            <a:endParaRPr/>
          </a:p>
        </p:txBody>
      </p:sp>
      <p:sp>
        <p:nvSpPr>
          <p:cNvPr id="822" name="Good news for you! Now refer a friend and get Rs.200* cashback!…"/>
          <p:cNvSpPr txBox="1"/>
          <p:nvPr/>
        </p:nvSpPr>
        <p:spPr>
          <a:xfrm>
            <a:off x="8911828" y="4645575"/>
            <a:ext cx="5503694" cy="1078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p>
            <a:pPr>
              <a:lnSpc>
                <a:spcPct val="120000"/>
              </a:lnSpc>
              <a:spcBef>
                <a:spcPts val="1500"/>
              </a:spcBef>
              <a:defRPr sz="1600">
                <a:solidFill>
                  <a:srgbClr val="000000"/>
                </a:solidFill>
                <a:latin typeface="Roboto Condensed"/>
                <a:ea typeface="Roboto Condensed"/>
                <a:cs typeface="Roboto Condensed"/>
                <a:sym typeface="Roboto Condensed"/>
              </a:defRPr>
            </a:pPr>
            <a:r>
              <a:t>Good news for you! Now refer a friend and get Rs.500* Gift voucher on successful account referred! </a:t>
            </a:r>
          </a:p>
          <a:p>
            <a:pPr>
              <a:lnSpc>
                <a:spcPct val="120000"/>
              </a:lnSpc>
              <a:spcBef>
                <a:spcPts val="1500"/>
              </a:spcBef>
              <a:defRPr sz="1600">
                <a:solidFill>
                  <a:srgbClr val="000000"/>
                </a:solidFill>
                <a:latin typeface="Roboto Condensed"/>
                <a:ea typeface="Roboto Condensed"/>
                <a:cs typeface="Roboto Condensed"/>
                <a:sym typeface="Roboto Condensed"/>
              </a:defRPr>
            </a:pPr>
            <a:r>
              <a:t>Your Unique Referral Code is </a:t>
            </a:r>
            <a:r>
              <a:rPr b="1"/>
              <a:t>TRN1465</a:t>
            </a:r>
          </a:p>
        </p:txBody>
      </p:sp>
      <p:sp>
        <p:nvSpPr>
          <p:cNvPr id="823" name="Know More"/>
          <p:cNvSpPr txBox="1"/>
          <p:nvPr/>
        </p:nvSpPr>
        <p:spPr>
          <a:xfrm>
            <a:off x="11007532" y="8749678"/>
            <a:ext cx="1312283" cy="347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p>
            <a:pPr lvl="1" algn="ctr">
              <a:lnSpc>
                <a:spcPct val="130000"/>
              </a:lnSpc>
              <a:defRPr sz="1800" b="1">
                <a:solidFill>
                  <a:srgbClr val="FFFFFF"/>
                </a:solidFill>
              </a:defRPr>
            </a:pPr>
            <a:r>
              <a:t>Know More</a:t>
            </a:r>
          </a:p>
        </p:txBody>
      </p:sp>
      <p:pic>
        <p:nvPicPr>
          <p:cNvPr id="824" name="Image" descr="Image"/>
          <p:cNvPicPr>
            <a:picLocks noChangeAspect="1"/>
          </p:cNvPicPr>
          <p:nvPr/>
        </p:nvPicPr>
        <p:blipFill>
          <a:blip r:embed="rId5">
            <a:extLst/>
          </a:blip>
          <a:stretch>
            <a:fillRect/>
          </a:stretch>
        </p:blipFill>
        <p:spPr>
          <a:xfrm>
            <a:off x="9023880" y="7198431"/>
            <a:ext cx="475988" cy="475981"/>
          </a:xfrm>
          <a:prstGeom prst="rect">
            <a:avLst/>
          </a:prstGeom>
          <a:ln w="12700">
            <a:miter lim="400000"/>
          </a:ln>
        </p:spPr>
      </p:pic>
      <p:pic>
        <p:nvPicPr>
          <p:cNvPr id="825" name="Picture 41" descr="Picture 41"/>
          <p:cNvPicPr>
            <a:picLocks noChangeAspect="1"/>
          </p:cNvPicPr>
          <p:nvPr/>
        </p:nvPicPr>
        <p:blipFill>
          <a:blip r:embed="rId6">
            <a:extLst/>
          </a:blip>
          <a:stretch>
            <a:fillRect/>
          </a:stretch>
        </p:blipFill>
        <p:spPr>
          <a:xfrm>
            <a:off x="8920474" y="3029807"/>
            <a:ext cx="1117747" cy="891736"/>
          </a:xfrm>
          <a:prstGeom prst="rect">
            <a:avLst/>
          </a:prstGeom>
          <a:ln w="12700">
            <a:miter lim="400000"/>
          </a:ln>
        </p:spPr>
      </p:pic>
      <p:pic>
        <p:nvPicPr>
          <p:cNvPr id="826" name="Image" descr="Image"/>
          <p:cNvPicPr>
            <a:picLocks noChangeAspect="1"/>
          </p:cNvPicPr>
          <p:nvPr/>
        </p:nvPicPr>
        <p:blipFill>
          <a:blip r:embed="rId5">
            <a:extLst/>
          </a:blip>
          <a:stretch>
            <a:fillRect/>
          </a:stretch>
        </p:blipFill>
        <p:spPr>
          <a:xfrm>
            <a:off x="9023880" y="5983635"/>
            <a:ext cx="475987" cy="475981"/>
          </a:xfrm>
          <a:prstGeom prst="rect">
            <a:avLst/>
          </a:prstGeom>
          <a:ln w="12700">
            <a:miter lim="400000"/>
          </a:ln>
        </p:spPr>
      </p:pic>
      <p:pic>
        <p:nvPicPr>
          <p:cNvPr id="827" name="Picture 2" descr="Picture 2"/>
          <p:cNvPicPr>
            <a:picLocks noChangeAspect="1"/>
          </p:cNvPicPr>
          <p:nvPr/>
        </p:nvPicPr>
        <p:blipFill>
          <a:blip r:embed="rId7">
            <a:extLst/>
          </a:blip>
          <a:stretch>
            <a:fillRect/>
          </a:stretch>
        </p:blipFill>
        <p:spPr>
          <a:xfrm>
            <a:off x="9525172" y="6937017"/>
            <a:ext cx="4687379" cy="1946282"/>
          </a:xfrm>
          <a:prstGeom prst="rect">
            <a:avLst/>
          </a:prstGeom>
          <a:ln w="12700">
            <a:miter lim="400000"/>
          </a:ln>
        </p:spPr>
      </p:pic>
      <p:sp>
        <p:nvSpPr>
          <p:cNvPr id="828" name="Address Funnel Drop-offs"/>
          <p:cNvSpPr txBox="1"/>
          <p:nvPr/>
        </p:nvSpPr>
        <p:spPr>
          <a:xfrm>
            <a:off x="671399" y="995636"/>
            <a:ext cx="1225435"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Consideration</a:t>
            </a:r>
          </a:p>
        </p:txBody>
      </p:sp>
      <p:pic>
        <p:nvPicPr>
          <p:cNvPr id="829" name="Image" descr="Image"/>
          <p:cNvPicPr>
            <a:picLocks noChangeAspect="1"/>
          </p:cNvPicPr>
          <p:nvPr/>
        </p:nvPicPr>
        <p:blipFill>
          <a:blip r:embed="rId8">
            <a:alphaModFix amt="50000"/>
            <a:extLst/>
          </a:blip>
          <a:stretch>
            <a:fillRect/>
          </a:stretch>
        </p:blipFill>
        <p:spPr>
          <a:xfrm>
            <a:off x="2111444" y="1081889"/>
            <a:ext cx="73027" cy="136527"/>
          </a:xfrm>
          <a:prstGeom prst="rect">
            <a:avLst/>
          </a:prstGeom>
          <a:ln w="12700">
            <a:miter lim="400000"/>
          </a:ln>
        </p:spPr>
      </p:pic>
      <p:pic>
        <p:nvPicPr>
          <p:cNvPr id="830" name="Image" descr="Image"/>
          <p:cNvPicPr>
            <a:picLocks noChangeAspect="1"/>
          </p:cNvPicPr>
          <p:nvPr/>
        </p:nvPicPr>
        <p:blipFill>
          <a:blip r:embed="rId8">
            <a:alphaModFix amt="50000"/>
            <a:extLst/>
          </a:blip>
          <a:stretch>
            <a:fillRect/>
          </a:stretch>
        </p:blipFill>
        <p:spPr>
          <a:xfrm>
            <a:off x="3587255" y="1081889"/>
            <a:ext cx="73027" cy="136527"/>
          </a:xfrm>
          <a:prstGeom prst="rect">
            <a:avLst/>
          </a:prstGeom>
          <a:ln w="12700">
            <a:miter lim="400000"/>
          </a:ln>
        </p:spPr>
      </p:pic>
      <p:sp>
        <p:nvSpPr>
          <p:cNvPr id="831" name="Increase Repeat Orders"/>
          <p:cNvSpPr txBox="1"/>
          <p:nvPr/>
        </p:nvSpPr>
        <p:spPr>
          <a:xfrm>
            <a:off x="2408767" y="978703"/>
            <a:ext cx="944365"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Evaluation</a:t>
            </a:r>
          </a:p>
        </p:txBody>
      </p:sp>
      <p:sp>
        <p:nvSpPr>
          <p:cNvPr id="832" name="Real Time Communication"/>
          <p:cNvSpPr txBox="1"/>
          <p:nvPr/>
        </p:nvSpPr>
        <p:spPr>
          <a:xfrm>
            <a:off x="3906819" y="978703"/>
            <a:ext cx="192425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Fund Account Opening</a:t>
            </a:r>
          </a:p>
        </p:txBody>
      </p:sp>
      <p:sp>
        <p:nvSpPr>
          <p:cNvPr id="833" name="Real Time Communication"/>
          <p:cNvSpPr txBox="1"/>
          <p:nvPr/>
        </p:nvSpPr>
        <p:spPr>
          <a:xfrm>
            <a:off x="6395517" y="978703"/>
            <a:ext cx="222518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Experience &amp; Transactions</a:t>
            </a:r>
          </a:p>
        </p:txBody>
      </p:sp>
      <p:sp>
        <p:nvSpPr>
          <p:cNvPr id="834" name="Real Time Communication"/>
          <p:cNvSpPr txBox="1"/>
          <p:nvPr/>
        </p:nvSpPr>
        <p:spPr>
          <a:xfrm>
            <a:off x="9186798" y="978703"/>
            <a:ext cx="87769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a:solidFill>
                  <a:srgbClr val="DDDDDD"/>
                </a:solidFill>
                <a:latin typeface="Roboto Condensed"/>
                <a:ea typeface="Roboto Condensed"/>
                <a:cs typeface="Roboto Condensed"/>
                <a:sym typeface="Roboto Condensed"/>
              </a:defRPr>
            </a:lvl1pPr>
          </a:lstStyle>
          <a:p>
            <a:r>
              <a:t>Retention</a:t>
            </a:r>
          </a:p>
        </p:txBody>
      </p:sp>
      <p:sp>
        <p:nvSpPr>
          <p:cNvPr id="835" name="Real Time Communication"/>
          <p:cNvSpPr txBox="1"/>
          <p:nvPr/>
        </p:nvSpPr>
        <p:spPr>
          <a:xfrm>
            <a:off x="10630589" y="978703"/>
            <a:ext cx="90051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defRPr sz="1600" b="1">
                <a:solidFill>
                  <a:srgbClr val="FFFFFF"/>
                </a:solidFill>
                <a:latin typeface="Roboto Condensed"/>
                <a:ea typeface="Roboto Condensed"/>
                <a:cs typeface="Roboto Condensed"/>
                <a:sym typeface="Roboto Condensed"/>
              </a:defRPr>
            </a:lvl1pPr>
          </a:lstStyle>
          <a:p>
            <a:r>
              <a:t>Advocacy</a:t>
            </a:r>
          </a:p>
        </p:txBody>
      </p:sp>
      <p:pic>
        <p:nvPicPr>
          <p:cNvPr id="836" name="Image" descr="Image"/>
          <p:cNvPicPr>
            <a:picLocks noChangeAspect="1"/>
          </p:cNvPicPr>
          <p:nvPr/>
        </p:nvPicPr>
        <p:blipFill>
          <a:blip r:embed="rId8">
            <a:alphaModFix amt="50000"/>
            <a:extLst/>
          </a:blip>
          <a:stretch>
            <a:fillRect/>
          </a:stretch>
        </p:blipFill>
        <p:spPr>
          <a:xfrm>
            <a:off x="8867234" y="1081889"/>
            <a:ext cx="73027" cy="136527"/>
          </a:xfrm>
          <a:prstGeom prst="rect">
            <a:avLst/>
          </a:prstGeom>
          <a:ln w="12700">
            <a:miter lim="400000"/>
          </a:ln>
        </p:spPr>
      </p:pic>
      <p:pic>
        <p:nvPicPr>
          <p:cNvPr id="837" name="Image" descr="Image"/>
          <p:cNvPicPr>
            <a:picLocks noChangeAspect="1"/>
          </p:cNvPicPr>
          <p:nvPr/>
        </p:nvPicPr>
        <p:blipFill>
          <a:blip r:embed="rId8">
            <a:alphaModFix amt="50000"/>
            <a:extLst/>
          </a:blip>
          <a:stretch>
            <a:fillRect/>
          </a:stretch>
        </p:blipFill>
        <p:spPr>
          <a:xfrm>
            <a:off x="10311024" y="1081889"/>
            <a:ext cx="73027" cy="136527"/>
          </a:xfrm>
          <a:prstGeom prst="rect">
            <a:avLst/>
          </a:prstGeom>
          <a:ln w="12700">
            <a:miter lim="400000"/>
          </a:ln>
        </p:spPr>
      </p:pic>
      <p:pic>
        <p:nvPicPr>
          <p:cNvPr id="838" name="Image" descr="Image"/>
          <p:cNvPicPr>
            <a:picLocks noChangeAspect="1"/>
          </p:cNvPicPr>
          <p:nvPr/>
        </p:nvPicPr>
        <p:blipFill>
          <a:blip r:embed="rId8">
            <a:alphaModFix amt="50000"/>
            <a:extLst/>
          </a:blip>
          <a:stretch>
            <a:fillRect/>
          </a:stretch>
        </p:blipFill>
        <p:spPr>
          <a:xfrm>
            <a:off x="6077605" y="1081889"/>
            <a:ext cx="73027" cy="136527"/>
          </a:xfrm>
          <a:prstGeom prst="rect">
            <a:avLst/>
          </a:prstGeom>
          <a:ln w="12700">
            <a:miter lim="400000"/>
          </a:ln>
        </p:spPr>
      </p:pic>
      <p:sp>
        <p:nvSpPr>
          <p:cNvPr id="839" name="Customer Lifecycle"/>
          <p:cNvSpPr txBox="1"/>
          <p:nvPr/>
        </p:nvSpPr>
        <p:spPr>
          <a:xfrm>
            <a:off x="671642" y="250506"/>
            <a:ext cx="2324217"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Customer Lifecycle</a:t>
            </a:r>
          </a:p>
        </p:txBody>
      </p:sp>
      <p:sp>
        <p:nvSpPr>
          <p:cNvPr id="840" name="You &amp; your friend both will get Rs.5,00…"/>
          <p:cNvSpPr txBox="1"/>
          <p:nvPr/>
        </p:nvSpPr>
        <p:spPr>
          <a:xfrm>
            <a:off x="9652098" y="5940259"/>
            <a:ext cx="3143062" cy="598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spAutoFit/>
          </a:bodyPr>
          <a:lstStyle/>
          <a:p>
            <a:pPr>
              <a:lnSpc>
                <a:spcPct val="120000"/>
              </a:lnSpc>
              <a:defRPr sz="1600">
                <a:solidFill>
                  <a:srgbClr val="000000"/>
                </a:solidFill>
                <a:latin typeface="Helvetica Light"/>
                <a:ea typeface="Helvetica Light"/>
                <a:cs typeface="Helvetica Light"/>
                <a:sym typeface="Helvetica Light"/>
              </a:defRPr>
            </a:pPr>
            <a:r>
              <a:rPr>
                <a:latin typeface="Roboto Condensed"/>
                <a:ea typeface="Roboto Condensed"/>
                <a:cs typeface="Roboto Condensed"/>
                <a:sym typeface="Roboto Condensed"/>
              </a:rPr>
              <a:t>You &amp; your friend both will get Rs.5,00</a:t>
            </a:r>
            <a:endParaRPr sz="1100">
              <a:latin typeface="Roboto Condensed"/>
              <a:ea typeface="Roboto Condensed"/>
              <a:cs typeface="Roboto Condensed"/>
              <a:sym typeface="Roboto Condensed"/>
            </a:endParaRPr>
          </a:p>
          <a:p>
            <a:pPr>
              <a:lnSpc>
                <a:spcPct val="120000"/>
              </a:lnSpc>
              <a:defRPr sz="1600">
                <a:solidFill>
                  <a:srgbClr val="000000"/>
                </a:solidFill>
                <a:latin typeface="Roboto Condensed"/>
                <a:ea typeface="Roboto Condensed"/>
                <a:cs typeface="Roboto Condensed"/>
                <a:sym typeface="Roboto Condensed"/>
              </a:defRPr>
            </a:pPr>
            <a:r>
              <a:t>BrokerageCashback*</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Case-study] How Goibibo Increased Conversions by 11% With Hyper-personalized Emails"/>
          <p:cNvSpPr txBox="1"/>
          <p:nvPr/>
        </p:nvSpPr>
        <p:spPr>
          <a:xfrm>
            <a:off x="2352207" y="1094364"/>
            <a:ext cx="11551586" cy="1259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ctr">
              <a:lnSpc>
                <a:spcPct val="140000"/>
              </a:lnSpc>
              <a:defRPr sz="3200">
                <a:solidFill>
                  <a:srgbClr val="FFFFFF"/>
                </a:solidFill>
                <a:latin typeface="Roboto Condensed"/>
                <a:ea typeface="Roboto Condensed"/>
                <a:cs typeface="Roboto Condensed"/>
                <a:sym typeface="Roboto Condensed"/>
              </a:defRPr>
            </a:pPr>
            <a:r>
              <a:t>[Case-study] How DSP BlackRock Increased Email Open rate by 39% &amp; CTOR by 9% With Hyper-personalized Emails putting 6912 variations</a:t>
            </a:r>
          </a:p>
        </p:txBody>
      </p:sp>
      <p:grpSp>
        <p:nvGrpSpPr>
          <p:cNvPr id="850" name="Group"/>
          <p:cNvGrpSpPr/>
          <p:nvPr/>
        </p:nvGrpSpPr>
        <p:grpSpPr>
          <a:xfrm>
            <a:off x="3786090" y="3678289"/>
            <a:ext cx="8683820" cy="4503700"/>
            <a:chOff x="0" y="0"/>
            <a:chExt cx="8683818" cy="4503699"/>
          </a:xfrm>
        </p:grpSpPr>
        <p:grpSp>
          <p:nvGrpSpPr>
            <p:cNvPr id="848" name="Group"/>
            <p:cNvGrpSpPr/>
            <p:nvPr/>
          </p:nvGrpSpPr>
          <p:grpSpPr>
            <a:xfrm>
              <a:off x="0" y="0"/>
              <a:ext cx="4103472" cy="4503700"/>
              <a:chOff x="0" y="0"/>
              <a:chExt cx="4103471" cy="4503699"/>
            </a:xfrm>
          </p:grpSpPr>
          <p:pic>
            <p:nvPicPr>
              <p:cNvPr id="843" name="Image" descr="Image"/>
              <p:cNvPicPr>
                <a:picLocks noChangeAspect="1"/>
              </p:cNvPicPr>
              <p:nvPr/>
            </p:nvPicPr>
            <p:blipFill>
              <a:blip r:embed="rId2">
                <a:extLst/>
              </a:blip>
              <a:stretch>
                <a:fillRect/>
              </a:stretch>
            </p:blipFill>
            <p:spPr>
              <a:xfrm>
                <a:off x="0" y="0"/>
                <a:ext cx="4103472" cy="4503700"/>
              </a:xfrm>
              <a:prstGeom prst="rect">
                <a:avLst/>
              </a:prstGeom>
              <a:ln w="12700" cap="flat">
                <a:noFill/>
                <a:miter lim="400000"/>
              </a:ln>
              <a:effectLst/>
            </p:spPr>
          </p:pic>
          <p:sp>
            <p:nvSpPr>
              <p:cNvPr id="844" name="%"/>
              <p:cNvSpPr txBox="1"/>
              <p:nvPr/>
            </p:nvSpPr>
            <p:spPr>
              <a:xfrm>
                <a:off x="2607817" y="1787264"/>
                <a:ext cx="820113" cy="994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ctr">
                <a:spAutoFit/>
              </a:bodyPr>
              <a:lstStyle>
                <a:lvl1pPr>
                  <a:defRPr sz="6100" b="1">
                    <a:solidFill>
                      <a:srgbClr val="FFFFFF"/>
                    </a:solidFill>
                  </a:defRPr>
                </a:lvl1pPr>
              </a:lstStyle>
              <a:p>
                <a:r>
                  <a:t>%</a:t>
                </a:r>
              </a:p>
            </p:txBody>
          </p:sp>
          <p:sp>
            <p:nvSpPr>
              <p:cNvPr id="845" name="increase in…"/>
              <p:cNvSpPr txBox="1"/>
              <p:nvPr/>
            </p:nvSpPr>
            <p:spPr>
              <a:xfrm>
                <a:off x="326455" y="3110380"/>
                <a:ext cx="3450562" cy="8043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ctr">
                <a:spAutoFit/>
              </a:bodyPr>
              <a:lstStyle/>
              <a:p>
                <a:pPr algn="ctr">
                  <a:lnSpc>
                    <a:spcPct val="100000"/>
                  </a:lnSpc>
                  <a:defRPr sz="2500" b="1">
                    <a:solidFill>
                      <a:srgbClr val="FFFFFF"/>
                    </a:solidFill>
                    <a:latin typeface="Roboto Condensed"/>
                    <a:ea typeface="Roboto Condensed"/>
                    <a:cs typeface="Roboto Condensed"/>
                    <a:sym typeface="Roboto Condensed"/>
                  </a:defRPr>
                </a:pPr>
                <a:r>
                  <a:t>increase in </a:t>
                </a:r>
              </a:p>
              <a:p>
                <a:pPr algn="ctr">
                  <a:lnSpc>
                    <a:spcPct val="100000"/>
                  </a:lnSpc>
                  <a:defRPr sz="2500" b="1">
                    <a:solidFill>
                      <a:srgbClr val="FFFFFF"/>
                    </a:solidFill>
                    <a:latin typeface="Roboto Condensed"/>
                    <a:ea typeface="Roboto Condensed"/>
                    <a:cs typeface="Roboto Condensed"/>
                    <a:sym typeface="Roboto Condensed"/>
                  </a:defRPr>
                </a:pPr>
                <a:r>
                  <a:t>Email Open Rate </a:t>
                </a:r>
              </a:p>
            </p:txBody>
          </p:sp>
          <p:sp>
            <p:nvSpPr>
              <p:cNvPr id="846" name="11"/>
              <p:cNvSpPr txBox="1"/>
              <p:nvPr/>
            </p:nvSpPr>
            <p:spPr>
              <a:xfrm>
                <a:off x="570877" y="1285341"/>
                <a:ext cx="2201112" cy="2010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5" tIns="33865" rIns="33865" bIns="33865" numCol="1" anchor="b">
                <a:spAutoFit/>
              </a:bodyPr>
              <a:lstStyle>
                <a:lvl1pPr algn="ctr">
                  <a:defRPr sz="13000" b="1">
                    <a:solidFill>
                      <a:srgbClr val="FFFFFF"/>
                    </a:solidFill>
                    <a:latin typeface="Roboto Condensed"/>
                    <a:ea typeface="Roboto Condensed"/>
                    <a:cs typeface="Roboto Condensed"/>
                    <a:sym typeface="Roboto Condensed"/>
                  </a:defRPr>
                </a:lvl1pPr>
              </a:lstStyle>
              <a:p>
                <a:r>
                  <a:t>39</a:t>
                </a:r>
              </a:p>
            </p:txBody>
          </p:sp>
          <p:pic>
            <p:nvPicPr>
              <p:cNvPr id="847" name="Image" descr="Image"/>
              <p:cNvPicPr>
                <a:picLocks noChangeAspect="1"/>
              </p:cNvPicPr>
              <p:nvPr/>
            </p:nvPicPr>
            <p:blipFill>
              <a:blip r:embed="rId3">
                <a:extLst/>
              </a:blip>
              <a:stretch>
                <a:fillRect/>
              </a:stretch>
            </p:blipFill>
            <p:spPr>
              <a:xfrm>
                <a:off x="2683040" y="916313"/>
                <a:ext cx="669668" cy="669668"/>
              </a:xfrm>
              <a:prstGeom prst="rect">
                <a:avLst/>
              </a:prstGeom>
              <a:ln w="12700" cap="flat">
                <a:noFill/>
                <a:miter lim="400000"/>
              </a:ln>
              <a:effectLst/>
            </p:spPr>
          </p:pic>
        </p:grpSp>
        <p:pic>
          <p:nvPicPr>
            <p:cNvPr id="849" name="Image" descr="Image"/>
            <p:cNvPicPr>
              <a:picLocks noChangeAspect="1"/>
            </p:cNvPicPr>
            <p:nvPr/>
          </p:nvPicPr>
          <p:blipFill>
            <a:blip r:embed="rId4">
              <a:extLst/>
            </a:blip>
            <a:stretch>
              <a:fillRect/>
            </a:stretch>
          </p:blipFill>
          <p:spPr>
            <a:xfrm>
              <a:off x="4804818" y="1677972"/>
              <a:ext cx="3879001" cy="1213416"/>
            </a:xfrm>
            <a:prstGeom prst="rect">
              <a:avLst/>
            </a:prstGeom>
            <a:ln w="12700" cap="flat">
              <a:noFill/>
              <a:miter lim="400000"/>
            </a:ln>
            <a:effectLst/>
          </p:spPr>
        </p:pic>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32</a:t>
            </a:fld>
            <a:endParaRPr/>
          </a:p>
        </p:txBody>
      </p:sp>
      <p:sp>
        <p:nvSpPr>
          <p:cNvPr id="853" name="Rectangle"/>
          <p:cNvSpPr/>
          <p:nvPr/>
        </p:nvSpPr>
        <p:spPr>
          <a:xfrm>
            <a:off x="-24630" y="870646"/>
            <a:ext cx="16305259" cy="563247"/>
          </a:xfrm>
          <a:prstGeom prst="rect">
            <a:avLst/>
          </a:prstGeom>
          <a:solidFill>
            <a:srgbClr val="5166C1"/>
          </a:solidFill>
          <a:ln w="12700">
            <a:miter lim="400000"/>
          </a:ln>
        </p:spPr>
        <p:txBody>
          <a:bodyPr lIns="33865" tIns="33865" rIns="33865" bIns="33865" anchor="ct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854" name="How Goibibo Increased Conversions by 11% With Hyper-personalized Emails"/>
          <p:cNvSpPr txBox="1"/>
          <p:nvPr/>
        </p:nvSpPr>
        <p:spPr>
          <a:xfrm>
            <a:off x="649852" y="256541"/>
            <a:ext cx="9785461" cy="40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How DSP BlackRock Increased Conversions by 11% With Hyper-personalized Emails</a:t>
            </a:r>
          </a:p>
        </p:txBody>
      </p:sp>
      <p:sp>
        <p:nvSpPr>
          <p:cNvPr id="855" name="Goibibo is India’s largest online hotels and airlines aggregator"/>
          <p:cNvSpPr txBox="1"/>
          <p:nvPr/>
        </p:nvSpPr>
        <p:spPr>
          <a:xfrm>
            <a:off x="669239" y="978703"/>
            <a:ext cx="15500817"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DSP is India’s Leading Mutual Fund Investment company</a:t>
            </a:r>
          </a:p>
        </p:txBody>
      </p:sp>
      <p:sp>
        <p:nvSpPr>
          <p:cNvPr id="856" name="The Objective"/>
          <p:cNvSpPr txBox="1"/>
          <p:nvPr/>
        </p:nvSpPr>
        <p:spPr>
          <a:xfrm>
            <a:off x="637014" y="2065969"/>
            <a:ext cx="3082932" cy="486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20000"/>
              </a:lnSpc>
              <a:spcBef>
                <a:spcPts val="2000"/>
              </a:spcBef>
              <a:defRPr sz="2800">
                <a:solidFill>
                  <a:srgbClr val="53585F"/>
                </a:solidFill>
                <a:latin typeface="Roboto Condensed"/>
                <a:ea typeface="Roboto Condensed"/>
                <a:cs typeface="Roboto Condensed"/>
                <a:sym typeface="Roboto Condensed"/>
              </a:defRPr>
            </a:lvl1pPr>
          </a:lstStyle>
          <a:p>
            <a:r>
              <a:t>The Objective</a:t>
            </a:r>
          </a:p>
        </p:txBody>
      </p:sp>
      <p:sp>
        <p:nvSpPr>
          <p:cNvPr id="857" name="Online travel aggregators face a persistent problem of search abandonment - users who search for flights but don’t complete the purchase.…"/>
          <p:cNvSpPr txBox="1"/>
          <p:nvPr/>
        </p:nvSpPr>
        <p:spPr>
          <a:xfrm>
            <a:off x="627179" y="2693433"/>
            <a:ext cx="5369269" cy="4065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defRPr sz="1800">
                <a:solidFill>
                  <a:srgbClr val="53585F"/>
                </a:solidFill>
                <a:latin typeface="Roboto Condensed"/>
                <a:ea typeface="Roboto Condensed"/>
                <a:cs typeface="Roboto Condensed"/>
                <a:sym typeface="Roboto Condensed"/>
              </a:defRPr>
            </a:pPr>
            <a:r>
              <a:rPr dirty="0"/>
              <a:t>Online mutual fund face a persistent problem of timely information flow to existing users who bought mutual funds.</a:t>
            </a:r>
          </a:p>
          <a:p>
            <a:pPr>
              <a:lnSpc>
                <a:spcPct val="120000"/>
              </a:lnSpc>
              <a:defRPr sz="1800">
                <a:solidFill>
                  <a:srgbClr val="53585F"/>
                </a:solidFill>
                <a:latin typeface="Roboto Condensed"/>
                <a:ea typeface="Roboto Condensed"/>
                <a:cs typeface="Roboto Condensed"/>
                <a:sym typeface="Roboto Condensed"/>
              </a:defRPr>
            </a:pPr>
            <a:endParaRPr dirty="0"/>
          </a:p>
          <a:p>
            <a:pPr>
              <a:lnSpc>
                <a:spcPct val="120000"/>
              </a:lnSpc>
              <a:defRPr sz="1800">
                <a:solidFill>
                  <a:srgbClr val="53585F"/>
                </a:solidFill>
                <a:latin typeface="Roboto Condensed"/>
                <a:ea typeface="Roboto Condensed"/>
                <a:cs typeface="Roboto Condensed"/>
                <a:sym typeface="Roboto Condensed"/>
              </a:defRPr>
            </a:pPr>
            <a:r>
              <a:rPr dirty="0"/>
              <a:t>The Marketing Team at DSP BlackRock  wanted to engage these ‘existing customers’ with hyper-</a:t>
            </a:r>
            <a:r>
              <a:rPr dirty="0" err="1"/>
              <a:t>personalised</a:t>
            </a:r>
            <a:r>
              <a:rPr dirty="0"/>
              <a:t> communication, aimed at informing them.</a:t>
            </a:r>
          </a:p>
          <a:p>
            <a:pPr>
              <a:lnSpc>
                <a:spcPct val="120000"/>
              </a:lnSpc>
              <a:defRPr sz="1800">
                <a:solidFill>
                  <a:srgbClr val="53585F"/>
                </a:solidFill>
                <a:latin typeface="Roboto Condensed"/>
                <a:ea typeface="Roboto Condensed"/>
                <a:cs typeface="Roboto Condensed"/>
                <a:sym typeface="Roboto Condensed"/>
              </a:defRPr>
            </a:pPr>
            <a:endParaRPr dirty="0"/>
          </a:p>
          <a:p>
            <a:pPr>
              <a:lnSpc>
                <a:spcPct val="120000"/>
              </a:lnSpc>
              <a:defRPr sz="1800">
                <a:solidFill>
                  <a:srgbClr val="53585F"/>
                </a:solidFill>
                <a:latin typeface="Roboto Condensed"/>
                <a:ea typeface="Roboto Condensed"/>
                <a:cs typeface="Roboto Condensed"/>
                <a:sym typeface="Roboto Condensed"/>
              </a:defRPr>
            </a:pPr>
            <a:r>
              <a:rPr dirty="0"/>
              <a:t>We helped them create this highly </a:t>
            </a:r>
            <a:r>
              <a:rPr dirty="0" err="1"/>
              <a:t>personalised</a:t>
            </a:r>
            <a:r>
              <a:rPr dirty="0"/>
              <a:t> and dynamic email template with 6912 variations</a:t>
            </a:r>
          </a:p>
          <a:p>
            <a:pPr>
              <a:lnSpc>
                <a:spcPct val="120000"/>
              </a:lnSpc>
              <a:defRPr sz="1800" b="1">
                <a:solidFill>
                  <a:srgbClr val="53585F"/>
                </a:solidFill>
                <a:latin typeface="Roboto Condensed"/>
                <a:ea typeface="Roboto Condensed"/>
                <a:cs typeface="Roboto Condensed"/>
                <a:sym typeface="Roboto Condensed"/>
              </a:defRPr>
            </a:pPr>
            <a:endParaRPr dirty="0"/>
          </a:p>
          <a:p>
            <a:pPr>
              <a:lnSpc>
                <a:spcPct val="120000"/>
              </a:lnSpc>
              <a:defRPr sz="1800" b="1" u="sng">
                <a:solidFill>
                  <a:srgbClr val="53585F"/>
                </a:solidFill>
                <a:latin typeface="Roboto Condensed"/>
                <a:ea typeface="Roboto Condensed"/>
                <a:cs typeface="Roboto Condensed"/>
                <a:sym typeface="Roboto Condensed"/>
              </a:defRPr>
            </a:pPr>
            <a:r>
              <a:rPr dirty="0">
                <a:solidFill>
                  <a:srgbClr val="0000FF"/>
                </a:solidFill>
                <a:uFill>
                  <a:solidFill>
                    <a:srgbClr val="0000FF"/>
                  </a:solidFill>
                </a:uFill>
                <a:hlinkClick r:id="rId2"/>
              </a:rPr>
              <a:t>Here’s a link to the full case-study</a:t>
            </a:r>
            <a:endParaRPr u="none" dirty="0"/>
          </a:p>
        </p:txBody>
      </p:sp>
      <p:sp>
        <p:nvSpPr>
          <p:cNvPr id="858" name="TextBox 2"/>
          <p:cNvSpPr txBox="1"/>
          <p:nvPr/>
        </p:nvSpPr>
        <p:spPr>
          <a:xfrm>
            <a:off x="6612966" y="6901223"/>
            <a:ext cx="9367537" cy="654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p>
            <a:pPr>
              <a:lnSpc>
                <a:spcPct val="120000"/>
              </a:lnSpc>
              <a:defRPr sz="1800">
                <a:solidFill>
                  <a:srgbClr val="002060"/>
                </a:solidFill>
                <a:latin typeface="Roboto Condensed"/>
                <a:ea typeface="Roboto Condensed"/>
                <a:cs typeface="Roboto Condensed"/>
                <a:sym typeface="Roboto Condensed"/>
              </a:defRPr>
            </a:pPr>
            <a:r>
              <a:t>The content of the email was dynamically decided based on the user’s data.</a:t>
            </a:r>
            <a:endParaRPr>
              <a:solidFill>
                <a:srgbClr val="FFFFFF"/>
              </a:solidFill>
            </a:endParaRPr>
          </a:p>
          <a:p>
            <a:pPr>
              <a:lnSpc>
                <a:spcPct val="120000"/>
              </a:lnSpc>
              <a:defRPr sz="1800">
                <a:solidFill>
                  <a:srgbClr val="002060"/>
                </a:solidFill>
                <a:latin typeface="Roboto Condensed"/>
                <a:ea typeface="Roboto Condensed"/>
                <a:cs typeface="Roboto Condensed"/>
                <a:sym typeface="Roboto Condensed"/>
              </a:defRPr>
            </a:pPr>
            <a:r>
              <a:t>Adding Logic to the email, and accordingly the HTML blocks were sent via Journey</a:t>
            </a:r>
          </a:p>
        </p:txBody>
      </p:sp>
      <p:pic>
        <p:nvPicPr>
          <p:cNvPr id="859" name="Image" descr="Image"/>
          <p:cNvPicPr>
            <a:picLocks noChangeAspect="1"/>
          </p:cNvPicPr>
          <p:nvPr/>
        </p:nvPicPr>
        <p:blipFill>
          <a:blip r:embed="rId3">
            <a:extLst/>
          </a:blip>
          <a:stretch>
            <a:fillRect/>
          </a:stretch>
        </p:blipFill>
        <p:spPr>
          <a:xfrm>
            <a:off x="6612966" y="2427747"/>
            <a:ext cx="8036480" cy="4214444"/>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Slide Number"/>
          <p:cNvSpPr txBox="1">
            <a:spLocks noGrp="1"/>
          </p:cNvSpPr>
          <p:nvPr>
            <p:ph type="sldNum" sz="quarter" idx="4294967295"/>
          </p:nvPr>
        </p:nvSpPr>
        <p:spPr>
          <a:xfrm>
            <a:off x="15388248" y="9237128"/>
            <a:ext cx="250410"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33</a:t>
            </a:fld>
            <a:endParaRPr/>
          </a:p>
        </p:txBody>
      </p:sp>
      <p:sp>
        <p:nvSpPr>
          <p:cNvPr id="862" name="How WebEngage helps reduce Search Abandonment"/>
          <p:cNvSpPr txBox="1"/>
          <p:nvPr/>
        </p:nvSpPr>
        <p:spPr>
          <a:xfrm>
            <a:off x="700667" y="4805903"/>
            <a:ext cx="6722706"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2000" b="1">
                <a:solidFill>
                  <a:srgbClr val="53585F"/>
                </a:solidFill>
                <a:latin typeface="Roboto Condensed"/>
                <a:ea typeface="Roboto Condensed"/>
                <a:cs typeface="Roboto Condensed"/>
                <a:sym typeface="Roboto Condensed"/>
              </a:defRPr>
            </a:lvl1pPr>
          </a:lstStyle>
          <a:p>
            <a:r>
              <a:t>How WebEngage helps reduce Search Abandonment</a:t>
            </a:r>
          </a:p>
        </p:txBody>
      </p:sp>
      <p:sp>
        <p:nvSpPr>
          <p:cNvPr id="863" name="Several users Abandon Flight Search"/>
          <p:cNvSpPr txBox="1"/>
          <p:nvPr/>
        </p:nvSpPr>
        <p:spPr>
          <a:xfrm>
            <a:off x="764715" y="7267826"/>
            <a:ext cx="2534105" cy="1094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ctr">
              <a:lnSpc>
                <a:spcPct val="120000"/>
              </a:lnSpc>
              <a:defRPr sz="1900">
                <a:solidFill>
                  <a:srgbClr val="53585F"/>
                </a:solidFill>
                <a:latin typeface="Roboto Condensed"/>
                <a:ea typeface="Roboto Condensed"/>
                <a:cs typeface="Roboto Condensed"/>
                <a:sym typeface="Roboto Condensed"/>
              </a:defRPr>
            </a:pPr>
            <a:r>
              <a:t>Several investors doesn’t get timely information, so no cross sell</a:t>
            </a:r>
          </a:p>
        </p:txBody>
      </p:sp>
      <p:sp>
        <p:nvSpPr>
          <p:cNvPr id="864" name="WebEngage Journey gets lowest fare for booking date"/>
          <p:cNvSpPr txBox="1"/>
          <p:nvPr/>
        </p:nvSpPr>
        <p:spPr>
          <a:xfrm>
            <a:off x="4506979" y="7267825"/>
            <a:ext cx="2954258" cy="1445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ctr">
              <a:lnSpc>
                <a:spcPct val="120000"/>
              </a:lnSpc>
              <a:defRPr sz="1900" b="1">
                <a:solidFill>
                  <a:srgbClr val="53585F"/>
                </a:solidFill>
                <a:latin typeface="Roboto Condensed"/>
                <a:ea typeface="Roboto Condensed"/>
                <a:cs typeface="Roboto Condensed"/>
                <a:sym typeface="Roboto Condensed"/>
              </a:defRPr>
            </a:pPr>
            <a:r>
              <a:t>WebEngage Journey</a:t>
            </a:r>
            <a:r>
              <a:rPr b="0"/>
              <a:t> gets hyper personalized logic based email template variation</a:t>
            </a:r>
          </a:p>
        </p:txBody>
      </p:sp>
      <p:sp>
        <p:nvSpPr>
          <p:cNvPr id="865" name="User receives hyper-personalised email with real time data"/>
          <p:cNvSpPr txBox="1"/>
          <p:nvPr/>
        </p:nvSpPr>
        <p:spPr>
          <a:xfrm>
            <a:off x="7986290" y="7267826"/>
            <a:ext cx="3803790" cy="744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ctr">
              <a:lnSpc>
                <a:spcPct val="120000"/>
              </a:lnSpc>
              <a:defRPr sz="1900">
                <a:solidFill>
                  <a:srgbClr val="53585F"/>
                </a:solidFill>
                <a:latin typeface="Roboto Condensed"/>
                <a:ea typeface="Roboto Condensed"/>
                <a:cs typeface="Roboto Condensed"/>
                <a:sym typeface="Roboto Condensed"/>
              </a:defRPr>
            </a:pPr>
            <a:r>
              <a:t>User receives</a:t>
            </a:r>
            <a:r>
              <a:rPr b="1"/>
              <a:t> hyper-personalised email </a:t>
            </a:r>
            <a:r>
              <a:t>with real time data</a:t>
            </a:r>
          </a:p>
        </p:txBody>
      </p:sp>
      <p:sp>
        <p:nvSpPr>
          <p:cNvPr id="866" name="Increase in Retention and Conversion Rate"/>
          <p:cNvSpPr txBox="1"/>
          <p:nvPr/>
        </p:nvSpPr>
        <p:spPr>
          <a:xfrm>
            <a:off x="12391332" y="7267826"/>
            <a:ext cx="2954258" cy="744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ctr">
              <a:lnSpc>
                <a:spcPct val="120000"/>
              </a:lnSpc>
              <a:defRPr sz="1900">
                <a:solidFill>
                  <a:srgbClr val="53585F"/>
                </a:solidFill>
                <a:latin typeface="Roboto Condensed"/>
                <a:ea typeface="Roboto Condensed"/>
                <a:cs typeface="Roboto Condensed"/>
                <a:sym typeface="Roboto Condensed"/>
              </a:defRPr>
            </a:pPr>
            <a:r>
              <a:t>Increase in </a:t>
            </a:r>
            <a:r>
              <a:rPr b="1"/>
              <a:t>Retention and Conversion Rate</a:t>
            </a:r>
          </a:p>
        </p:txBody>
      </p:sp>
      <p:sp>
        <p:nvSpPr>
          <p:cNvPr id="867" name="Key Result"/>
          <p:cNvSpPr txBox="1"/>
          <p:nvPr/>
        </p:nvSpPr>
        <p:spPr>
          <a:xfrm>
            <a:off x="700667" y="1729571"/>
            <a:ext cx="2006044"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2000" b="1">
                <a:solidFill>
                  <a:srgbClr val="53585F"/>
                </a:solidFill>
                <a:latin typeface="Roboto Condensed"/>
                <a:ea typeface="Roboto Condensed"/>
                <a:cs typeface="Roboto Condensed"/>
                <a:sym typeface="Roboto Condensed"/>
              </a:defRPr>
            </a:lvl1pPr>
          </a:lstStyle>
          <a:p>
            <a:r>
              <a:t>Key Result</a:t>
            </a:r>
          </a:p>
        </p:txBody>
      </p:sp>
      <p:sp>
        <p:nvSpPr>
          <p:cNvPr id="868" name="Goibibo experienced an increase of 11% in their conversion rates - within a month of implementing WebEngage!…"/>
          <p:cNvSpPr txBox="1"/>
          <p:nvPr/>
        </p:nvSpPr>
        <p:spPr>
          <a:xfrm>
            <a:off x="700667" y="2304121"/>
            <a:ext cx="13690115" cy="17957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20000"/>
              </a:lnSpc>
              <a:defRPr sz="1900">
                <a:solidFill>
                  <a:srgbClr val="53585F"/>
                </a:solidFill>
                <a:latin typeface="Roboto Condensed"/>
                <a:ea typeface="Roboto Condensed"/>
                <a:cs typeface="Roboto Condensed"/>
                <a:sym typeface="Roboto Condensed"/>
              </a:defRPr>
            </a:pPr>
            <a:r>
              <a:t>DSP BlackRock experienced an </a:t>
            </a:r>
            <a:r>
              <a:rPr b="1"/>
              <a:t>increase of 39%</a:t>
            </a:r>
            <a:r>
              <a:t> in their email open rates &amp; 9% CTOR - within a month of implementing WebEngage!</a:t>
            </a:r>
          </a:p>
          <a:p>
            <a:pPr>
              <a:lnSpc>
                <a:spcPct val="120000"/>
              </a:lnSpc>
              <a:defRPr sz="1900">
                <a:solidFill>
                  <a:srgbClr val="53585F"/>
                </a:solidFill>
                <a:latin typeface="Roboto Condensed"/>
                <a:ea typeface="Roboto Condensed"/>
                <a:cs typeface="Roboto Condensed"/>
                <a:sym typeface="Roboto Condensed"/>
              </a:defRPr>
            </a:pPr>
            <a:r>
              <a:t>DSP BlackRock helped to bridge the knowledge gap among investors about the various options and even, how their own fund is performing. One of the primary objectives of the digital arm of DSP BlackRock is to keep nurturing the customers. Cross-selling is a big opportunity and this hyper – personalised email aims to accomplish the same.</a:t>
            </a:r>
          </a:p>
          <a:p>
            <a:pPr>
              <a:lnSpc>
                <a:spcPct val="120000"/>
              </a:lnSpc>
              <a:defRPr sz="1900" u="sng">
                <a:solidFill>
                  <a:srgbClr val="53585F"/>
                </a:solidFill>
                <a:latin typeface="Roboto Condensed"/>
                <a:ea typeface="Roboto Condensed"/>
                <a:cs typeface="Roboto Condensed"/>
                <a:sym typeface="Roboto Condensed"/>
              </a:defRPr>
            </a:pPr>
            <a:r>
              <a:rPr>
                <a:solidFill>
                  <a:srgbClr val="0000FF"/>
                </a:solidFill>
                <a:uFill>
                  <a:solidFill>
                    <a:srgbClr val="0000FF"/>
                  </a:solidFill>
                </a:uFill>
                <a:hlinkClick r:id="rId2"/>
              </a:rPr>
              <a:t>Here’s a link to the full case-study</a:t>
            </a:r>
            <a:r>
              <a:rPr u="none"/>
              <a:t>.</a:t>
            </a:r>
          </a:p>
        </p:txBody>
      </p:sp>
      <p:pic>
        <p:nvPicPr>
          <p:cNvPr id="869" name="Picture 4" descr="Picture 4"/>
          <p:cNvPicPr>
            <a:picLocks noChangeAspect="1"/>
          </p:cNvPicPr>
          <p:nvPr/>
        </p:nvPicPr>
        <p:blipFill>
          <a:blip r:embed="rId3">
            <a:extLst/>
          </a:blip>
          <a:stretch>
            <a:fillRect/>
          </a:stretch>
        </p:blipFill>
        <p:spPr>
          <a:xfrm>
            <a:off x="700667" y="5988143"/>
            <a:ext cx="2662202" cy="685966"/>
          </a:xfrm>
          <a:prstGeom prst="rect">
            <a:avLst/>
          </a:prstGeom>
          <a:ln w="12700">
            <a:miter lim="400000"/>
          </a:ln>
        </p:spPr>
      </p:pic>
      <p:pic>
        <p:nvPicPr>
          <p:cNvPr id="870" name="Picture 2" descr="Picture 2"/>
          <p:cNvPicPr>
            <a:picLocks noChangeAspect="1"/>
          </p:cNvPicPr>
          <p:nvPr/>
        </p:nvPicPr>
        <p:blipFill>
          <a:blip r:embed="rId4">
            <a:extLst/>
          </a:blip>
          <a:srcRect l="17923" r="17923"/>
          <a:stretch>
            <a:fillRect/>
          </a:stretch>
        </p:blipFill>
        <p:spPr>
          <a:xfrm>
            <a:off x="5286493" y="5607225"/>
            <a:ext cx="1395228" cy="1447643"/>
          </a:xfrm>
          <a:prstGeom prst="rect">
            <a:avLst/>
          </a:prstGeom>
          <a:ln w="12700">
            <a:miter lim="400000"/>
          </a:ln>
        </p:spPr>
      </p:pic>
      <p:sp>
        <p:nvSpPr>
          <p:cNvPr id="871" name="Rectangle"/>
          <p:cNvSpPr/>
          <p:nvPr/>
        </p:nvSpPr>
        <p:spPr>
          <a:xfrm>
            <a:off x="-24630" y="870646"/>
            <a:ext cx="16305259" cy="563247"/>
          </a:xfrm>
          <a:prstGeom prst="rect">
            <a:avLst/>
          </a:prstGeom>
          <a:solidFill>
            <a:srgbClr val="5166C1"/>
          </a:solidFill>
          <a:ln w="12700">
            <a:miter lim="400000"/>
          </a:ln>
        </p:spPr>
        <p:txBody>
          <a:bodyPr lIns="33865" tIns="33865" rIns="33865" bIns="33865" anchor="ct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872" name="How Goibibo Increased Conversions by 11% With Hyper-personalized Emails"/>
          <p:cNvSpPr txBox="1"/>
          <p:nvPr/>
        </p:nvSpPr>
        <p:spPr>
          <a:xfrm>
            <a:off x="649852" y="256541"/>
            <a:ext cx="9785461" cy="40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How DSP BlackRock Increased Conversions by 11% With Hyper-personalized Emails</a:t>
            </a:r>
          </a:p>
        </p:txBody>
      </p:sp>
      <p:sp>
        <p:nvSpPr>
          <p:cNvPr id="873" name="Goibibo is India’s largest online hotels and airlines aggregator"/>
          <p:cNvSpPr txBox="1"/>
          <p:nvPr/>
        </p:nvSpPr>
        <p:spPr>
          <a:xfrm>
            <a:off x="669239" y="978703"/>
            <a:ext cx="15500817"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1600">
                <a:solidFill>
                  <a:srgbClr val="DDDDDD"/>
                </a:solidFill>
                <a:latin typeface="Roboto Condensed"/>
                <a:ea typeface="Roboto Condensed"/>
                <a:cs typeface="Roboto Condensed"/>
                <a:sym typeface="Roboto Condensed"/>
              </a:defRPr>
            </a:lvl1pPr>
          </a:lstStyle>
          <a:p>
            <a:r>
              <a:t>DSP is India’s Leading Mutual Fund Investment company</a:t>
            </a:r>
          </a:p>
        </p:txBody>
      </p:sp>
      <p:sp>
        <p:nvSpPr>
          <p:cNvPr id="874" name="Line"/>
          <p:cNvSpPr/>
          <p:nvPr/>
        </p:nvSpPr>
        <p:spPr>
          <a:xfrm>
            <a:off x="3704577" y="6137133"/>
            <a:ext cx="1312172" cy="266068"/>
          </a:xfrm>
          <a:custGeom>
            <a:avLst/>
            <a:gdLst/>
            <a:ahLst/>
            <a:cxnLst>
              <a:cxn ang="0">
                <a:pos x="wd2" y="hd2"/>
              </a:cxn>
              <a:cxn ang="5400000">
                <a:pos x="wd2" y="hd2"/>
              </a:cxn>
              <a:cxn ang="10800000">
                <a:pos x="wd2" y="hd2"/>
              </a:cxn>
              <a:cxn ang="16200000">
                <a:pos x="wd2" y="hd2"/>
              </a:cxn>
            </a:cxnLst>
            <a:rect l="0" t="0" r="r" b="b"/>
            <a:pathLst>
              <a:path w="21600" h="21282" extrusionOk="0">
                <a:moveTo>
                  <a:pt x="0" y="21282"/>
                </a:moveTo>
                <a:cubicBezTo>
                  <a:pt x="2828" y="7931"/>
                  <a:pt x="6597" y="323"/>
                  <a:pt x="10540" y="10"/>
                </a:cubicBezTo>
                <a:cubicBezTo>
                  <a:pt x="14662" y="-318"/>
                  <a:pt x="18641" y="7335"/>
                  <a:pt x="21600" y="21282"/>
                </a:cubicBezTo>
              </a:path>
            </a:pathLst>
          </a:custGeom>
          <a:ln w="25400">
            <a:solidFill>
              <a:srgbClr val="DDDDDD"/>
            </a:solidFill>
            <a:tailEnd type="triangle"/>
          </a:ln>
        </p:spPr>
        <p:txBody>
          <a:bodyPr lIns="45718" tIns="45718" rIns="45718" bIns="45718"/>
          <a:lstStyle/>
          <a:p>
            <a:pPr>
              <a:defRPr>
                <a:solidFill>
                  <a:srgbClr val="FFFFFF"/>
                </a:solidFill>
              </a:defRPr>
            </a:pPr>
            <a:endParaRPr/>
          </a:p>
        </p:txBody>
      </p:sp>
      <p:sp>
        <p:nvSpPr>
          <p:cNvPr id="875" name="Line"/>
          <p:cNvSpPr/>
          <p:nvPr/>
        </p:nvSpPr>
        <p:spPr>
          <a:xfrm>
            <a:off x="7152001" y="6137133"/>
            <a:ext cx="1312172" cy="266068"/>
          </a:xfrm>
          <a:custGeom>
            <a:avLst/>
            <a:gdLst/>
            <a:ahLst/>
            <a:cxnLst>
              <a:cxn ang="0">
                <a:pos x="wd2" y="hd2"/>
              </a:cxn>
              <a:cxn ang="5400000">
                <a:pos x="wd2" y="hd2"/>
              </a:cxn>
              <a:cxn ang="10800000">
                <a:pos x="wd2" y="hd2"/>
              </a:cxn>
              <a:cxn ang="16200000">
                <a:pos x="wd2" y="hd2"/>
              </a:cxn>
            </a:cxnLst>
            <a:rect l="0" t="0" r="r" b="b"/>
            <a:pathLst>
              <a:path w="21600" h="21282" extrusionOk="0">
                <a:moveTo>
                  <a:pt x="0" y="21282"/>
                </a:moveTo>
                <a:cubicBezTo>
                  <a:pt x="2828" y="7931"/>
                  <a:pt x="6597" y="323"/>
                  <a:pt x="10540" y="10"/>
                </a:cubicBezTo>
                <a:cubicBezTo>
                  <a:pt x="14662" y="-318"/>
                  <a:pt x="18641" y="7335"/>
                  <a:pt x="21600" y="21282"/>
                </a:cubicBezTo>
              </a:path>
            </a:pathLst>
          </a:custGeom>
          <a:ln w="25400">
            <a:solidFill>
              <a:srgbClr val="DDDDDD"/>
            </a:solidFill>
            <a:tailEnd type="triangle"/>
          </a:ln>
        </p:spPr>
        <p:txBody>
          <a:bodyPr lIns="45718" tIns="45718" rIns="45718" bIns="45718"/>
          <a:lstStyle/>
          <a:p>
            <a:pPr>
              <a:defRPr>
                <a:solidFill>
                  <a:srgbClr val="FFFFFF"/>
                </a:solidFill>
              </a:defRPr>
            </a:pPr>
            <a:endParaRPr/>
          </a:p>
        </p:txBody>
      </p:sp>
      <p:sp>
        <p:nvSpPr>
          <p:cNvPr id="876" name="Line"/>
          <p:cNvSpPr/>
          <p:nvPr/>
        </p:nvSpPr>
        <p:spPr>
          <a:xfrm>
            <a:off x="11113323" y="6137133"/>
            <a:ext cx="1312172" cy="266068"/>
          </a:xfrm>
          <a:custGeom>
            <a:avLst/>
            <a:gdLst/>
            <a:ahLst/>
            <a:cxnLst>
              <a:cxn ang="0">
                <a:pos x="wd2" y="hd2"/>
              </a:cxn>
              <a:cxn ang="5400000">
                <a:pos x="wd2" y="hd2"/>
              </a:cxn>
              <a:cxn ang="10800000">
                <a:pos x="wd2" y="hd2"/>
              </a:cxn>
              <a:cxn ang="16200000">
                <a:pos x="wd2" y="hd2"/>
              </a:cxn>
            </a:cxnLst>
            <a:rect l="0" t="0" r="r" b="b"/>
            <a:pathLst>
              <a:path w="21600" h="21282" extrusionOk="0">
                <a:moveTo>
                  <a:pt x="0" y="21282"/>
                </a:moveTo>
                <a:cubicBezTo>
                  <a:pt x="2828" y="7931"/>
                  <a:pt x="6597" y="323"/>
                  <a:pt x="10540" y="10"/>
                </a:cubicBezTo>
                <a:cubicBezTo>
                  <a:pt x="14662" y="-318"/>
                  <a:pt x="18641" y="7335"/>
                  <a:pt x="21600" y="21282"/>
                </a:cubicBezTo>
              </a:path>
            </a:pathLst>
          </a:custGeom>
          <a:ln w="25400">
            <a:solidFill>
              <a:srgbClr val="DDDDDD"/>
            </a:solidFill>
            <a:tailEnd type="triangle"/>
          </a:ln>
        </p:spPr>
        <p:txBody>
          <a:bodyPr lIns="45718" tIns="45718" rIns="45718" bIns="45718"/>
          <a:lstStyle/>
          <a:p>
            <a:pPr>
              <a:defRPr>
                <a:solidFill>
                  <a:srgbClr val="FFFFFF"/>
                </a:solidFill>
              </a:defRPr>
            </a:pPr>
            <a:endParaRPr/>
          </a:p>
        </p:txBody>
      </p:sp>
      <p:pic>
        <p:nvPicPr>
          <p:cNvPr id="877" name="Image" descr="Image"/>
          <p:cNvPicPr>
            <a:picLocks noChangeAspect="1"/>
          </p:cNvPicPr>
          <p:nvPr/>
        </p:nvPicPr>
        <p:blipFill>
          <a:blip r:embed="rId5">
            <a:extLst/>
          </a:blip>
          <a:stretch>
            <a:fillRect/>
          </a:stretch>
        </p:blipFill>
        <p:spPr>
          <a:xfrm>
            <a:off x="13207950" y="5277788"/>
            <a:ext cx="1321022" cy="1488123"/>
          </a:xfrm>
          <a:prstGeom prst="rect">
            <a:avLst/>
          </a:prstGeom>
          <a:ln w="12700">
            <a:miter lim="400000"/>
          </a:ln>
        </p:spPr>
      </p:pic>
      <p:pic>
        <p:nvPicPr>
          <p:cNvPr id="878" name="Image" descr="Image"/>
          <p:cNvPicPr>
            <a:picLocks noChangeAspect="1"/>
          </p:cNvPicPr>
          <p:nvPr/>
        </p:nvPicPr>
        <p:blipFill>
          <a:blip r:embed="rId6">
            <a:extLst/>
          </a:blip>
          <a:stretch>
            <a:fillRect/>
          </a:stretch>
        </p:blipFill>
        <p:spPr>
          <a:xfrm>
            <a:off x="9039712" y="5277788"/>
            <a:ext cx="1489222" cy="1548632"/>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 name="Image" descr="Image"/>
          <p:cNvPicPr>
            <a:picLocks noChangeAspect="1"/>
          </p:cNvPicPr>
          <p:nvPr/>
        </p:nvPicPr>
        <p:blipFill>
          <a:blip r:embed="rId2">
            <a:alphaModFix amt="10000"/>
            <a:extLst/>
          </a:blip>
          <a:stretch>
            <a:fillRect/>
          </a:stretch>
        </p:blipFill>
        <p:spPr>
          <a:xfrm>
            <a:off x="-1239775" y="-1343403"/>
            <a:ext cx="18735549" cy="12440406"/>
          </a:xfrm>
          <a:prstGeom prst="rect">
            <a:avLst/>
          </a:prstGeom>
          <a:ln w="12700">
            <a:miter lim="400000"/>
          </a:ln>
        </p:spPr>
      </p:pic>
      <p:sp>
        <p:nvSpPr>
          <p:cNvPr id="881" name="Circle">
            <a:hlinkClick r:id="rId3"/>
          </p:cNvPr>
          <p:cNvSpPr/>
          <p:nvPr/>
        </p:nvSpPr>
        <p:spPr>
          <a:xfrm>
            <a:off x="11059759" y="3913763"/>
            <a:ext cx="2516877" cy="2516877"/>
          </a:xfrm>
          <a:prstGeom prst="ellipse">
            <a:avLst/>
          </a:prstGeom>
          <a:solidFill>
            <a:srgbClr val="FFFFFF">
              <a:alpha val="1363"/>
            </a:srgbClr>
          </a:solidFill>
          <a:ln w="12700">
            <a:solidFill>
              <a:srgbClr val="FFFFFF">
                <a:alpha val="1363"/>
              </a:srgbClr>
            </a:solidFill>
            <a:miter lim="400000"/>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882" name="Circle">
            <a:hlinkClick r:id="rId4"/>
          </p:cNvPr>
          <p:cNvSpPr/>
          <p:nvPr/>
        </p:nvSpPr>
        <p:spPr>
          <a:xfrm>
            <a:off x="6744617" y="3913763"/>
            <a:ext cx="2516877" cy="2516877"/>
          </a:xfrm>
          <a:prstGeom prst="ellipse">
            <a:avLst/>
          </a:prstGeom>
          <a:solidFill>
            <a:srgbClr val="FFFFFF">
              <a:alpha val="1363"/>
            </a:srgbClr>
          </a:solidFill>
          <a:ln w="12700">
            <a:solidFill>
              <a:srgbClr val="FFFFFF">
                <a:alpha val="1363"/>
              </a:srgbClr>
            </a:solidFill>
            <a:miter lim="400000"/>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883" name="Circle">
            <a:hlinkClick r:id="rId5"/>
          </p:cNvPr>
          <p:cNvSpPr/>
          <p:nvPr/>
        </p:nvSpPr>
        <p:spPr>
          <a:xfrm>
            <a:off x="2429766" y="3913763"/>
            <a:ext cx="2516879" cy="2516877"/>
          </a:xfrm>
          <a:prstGeom prst="ellipse">
            <a:avLst/>
          </a:prstGeom>
          <a:solidFill>
            <a:srgbClr val="FFFFFF">
              <a:alpha val="1363"/>
            </a:srgbClr>
          </a:solidFill>
          <a:ln w="12700">
            <a:solidFill>
              <a:srgbClr val="FFFFFF">
                <a:alpha val="1363"/>
              </a:srgbClr>
            </a:solidFill>
            <a:miter lim="400000"/>
          </a:ln>
        </p:spPr>
        <p:txBody>
          <a:bodyPr lIns="33865" tIns="33865" rIns="33865" bIns="33865"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884" name="Happy to Help!"/>
          <p:cNvSpPr txBox="1"/>
          <p:nvPr/>
        </p:nvSpPr>
        <p:spPr>
          <a:xfrm>
            <a:off x="590194" y="1939388"/>
            <a:ext cx="5694612"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3300" b="1">
                <a:solidFill>
                  <a:srgbClr val="FFFFFF"/>
                </a:solidFill>
                <a:latin typeface="Roboto Condensed"/>
                <a:ea typeface="Roboto Condensed"/>
                <a:cs typeface="Roboto Condensed"/>
                <a:sym typeface="Roboto Condensed"/>
              </a:defRPr>
            </a:lvl1pPr>
          </a:lstStyle>
          <a:p>
            <a:r>
              <a:t>Happy to Help!</a:t>
            </a:r>
          </a:p>
        </p:txBody>
      </p:sp>
      <p:sp>
        <p:nvSpPr>
          <p:cNvPr id="885" name="Resources">
            <a:hlinkClick r:id="rId5"/>
          </p:cNvPr>
          <p:cNvSpPr txBox="1"/>
          <p:nvPr/>
        </p:nvSpPr>
        <p:spPr>
          <a:xfrm>
            <a:off x="2898974" y="6804817"/>
            <a:ext cx="1578464"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2400">
                <a:solidFill>
                  <a:srgbClr val="FFFFFF"/>
                </a:solidFill>
                <a:latin typeface="Roboto Condensed"/>
                <a:ea typeface="Roboto Condensed"/>
                <a:cs typeface="Roboto Condensed"/>
                <a:sym typeface="Roboto Condensed"/>
              </a:defRPr>
            </a:lvl1pPr>
          </a:lstStyle>
          <a:p>
            <a:r>
              <a:t>Resources</a:t>
            </a:r>
          </a:p>
        </p:txBody>
      </p:sp>
      <p:grpSp>
        <p:nvGrpSpPr>
          <p:cNvPr id="888" name="Group">
            <a:hlinkClick r:id="rId5"/>
          </p:cNvPr>
          <p:cNvGrpSpPr/>
          <p:nvPr/>
        </p:nvGrpSpPr>
        <p:grpSpPr>
          <a:xfrm>
            <a:off x="2429767" y="3913763"/>
            <a:ext cx="2516878" cy="2516879"/>
            <a:chOff x="0" y="0"/>
            <a:chExt cx="2516877" cy="2516877"/>
          </a:xfrm>
        </p:grpSpPr>
        <p:sp>
          <p:nvSpPr>
            <p:cNvPr id="886" name="Circle"/>
            <p:cNvSpPr/>
            <p:nvPr/>
          </p:nvSpPr>
          <p:spPr>
            <a:xfrm>
              <a:off x="0" y="0"/>
              <a:ext cx="2516878" cy="2516878"/>
            </a:xfrm>
            <a:prstGeom prst="ellipse">
              <a:avLst/>
            </a:prstGeom>
            <a:noFill/>
            <a:ln w="12700" cap="flat">
              <a:solidFill>
                <a:srgbClr val="FFFFFF">
                  <a:alpha val="30000"/>
                </a:srgbClr>
              </a:solidFill>
              <a:prstDash val="solid"/>
              <a:miter lim="400000"/>
            </a:ln>
            <a:effectLst/>
          </p:spPr>
          <p:txBody>
            <a:bodyPr wrap="square" lIns="33865" tIns="33865" rIns="33865" bIns="33865"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pic>
          <p:nvPicPr>
            <p:cNvPr id="887" name="Image" descr="Image"/>
            <p:cNvPicPr>
              <a:picLocks noChangeAspect="1"/>
            </p:cNvPicPr>
            <p:nvPr/>
          </p:nvPicPr>
          <p:blipFill>
            <a:blip r:embed="rId6">
              <a:extLst/>
            </a:blip>
            <a:stretch>
              <a:fillRect/>
            </a:stretch>
          </p:blipFill>
          <p:spPr>
            <a:xfrm>
              <a:off x="485827" y="657489"/>
              <a:ext cx="1545224" cy="1201899"/>
            </a:xfrm>
            <a:prstGeom prst="rect">
              <a:avLst/>
            </a:prstGeom>
            <a:ln w="12700" cap="flat">
              <a:noFill/>
              <a:miter lim="400000"/>
            </a:ln>
            <a:effectLst/>
          </p:spPr>
        </p:pic>
      </p:grpSp>
      <p:sp>
        <p:nvSpPr>
          <p:cNvPr id="889" name="Case Studies">
            <a:hlinkClick r:id="rId4"/>
          </p:cNvPr>
          <p:cNvSpPr txBox="1"/>
          <p:nvPr/>
        </p:nvSpPr>
        <p:spPr>
          <a:xfrm>
            <a:off x="7028908" y="6804817"/>
            <a:ext cx="1948299"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2400">
                <a:solidFill>
                  <a:srgbClr val="FFFFFF"/>
                </a:solidFill>
                <a:latin typeface="Roboto Condensed"/>
                <a:ea typeface="Roboto Condensed"/>
                <a:cs typeface="Roboto Condensed"/>
                <a:sym typeface="Roboto Condensed"/>
              </a:defRPr>
            </a:lvl1pPr>
          </a:lstStyle>
          <a:p>
            <a:r>
              <a:t>Case Studies</a:t>
            </a:r>
          </a:p>
        </p:txBody>
      </p:sp>
      <p:grpSp>
        <p:nvGrpSpPr>
          <p:cNvPr id="892" name="Group">
            <a:hlinkClick r:id="rId4"/>
          </p:cNvPr>
          <p:cNvGrpSpPr/>
          <p:nvPr/>
        </p:nvGrpSpPr>
        <p:grpSpPr>
          <a:xfrm>
            <a:off x="6744618" y="3913763"/>
            <a:ext cx="2516879" cy="2516879"/>
            <a:chOff x="0" y="0"/>
            <a:chExt cx="2516877" cy="2516877"/>
          </a:xfrm>
        </p:grpSpPr>
        <p:sp>
          <p:nvSpPr>
            <p:cNvPr id="890" name="Circle"/>
            <p:cNvSpPr/>
            <p:nvPr/>
          </p:nvSpPr>
          <p:spPr>
            <a:xfrm>
              <a:off x="0" y="0"/>
              <a:ext cx="2516878" cy="2516878"/>
            </a:xfrm>
            <a:prstGeom prst="ellipse">
              <a:avLst/>
            </a:prstGeom>
            <a:noFill/>
            <a:ln w="12700" cap="flat">
              <a:solidFill>
                <a:srgbClr val="FFFFFF">
                  <a:alpha val="30000"/>
                </a:srgbClr>
              </a:solidFill>
              <a:prstDash val="solid"/>
              <a:miter lim="400000"/>
            </a:ln>
            <a:effectLst/>
          </p:spPr>
          <p:txBody>
            <a:bodyPr wrap="square" lIns="33865" tIns="33865" rIns="33865" bIns="33865"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pic>
          <p:nvPicPr>
            <p:cNvPr id="891" name="Image" descr="Image"/>
            <p:cNvPicPr>
              <a:picLocks noChangeAspect="1"/>
            </p:cNvPicPr>
            <p:nvPr/>
          </p:nvPicPr>
          <p:blipFill>
            <a:blip r:embed="rId7">
              <a:extLst/>
            </a:blip>
            <a:stretch>
              <a:fillRect/>
            </a:stretch>
          </p:blipFill>
          <p:spPr>
            <a:xfrm>
              <a:off x="785018" y="580967"/>
              <a:ext cx="946841" cy="1278742"/>
            </a:xfrm>
            <a:prstGeom prst="rect">
              <a:avLst/>
            </a:prstGeom>
            <a:ln w="12700" cap="flat">
              <a:noFill/>
              <a:miter lim="400000"/>
            </a:ln>
            <a:effectLst/>
          </p:spPr>
        </p:pic>
      </p:grpSp>
      <p:sp>
        <p:nvSpPr>
          <p:cNvPr id="893" name="Developer Docs">
            <a:hlinkClick r:id="rId3"/>
          </p:cNvPr>
          <p:cNvSpPr txBox="1"/>
          <p:nvPr/>
        </p:nvSpPr>
        <p:spPr>
          <a:xfrm>
            <a:off x="11182187" y="6804817"/>
            <a:ext cx="2272022"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2400">
                <a:solidFill>
                  <a:srgbClr val="FFFFFF"/>
                </a:solidFill>
                <a:latin typeface="Roboto Condensed"/>
                <a:ea typeface="Roboto Condensed"/>
                <a:cs typeface="Roboto Condensed"/>
                <a:sym typeface="Roboto Condensed"/>
              </a:defRPr>
            </a:lvl1pPr>
          </a:lstStyle>
          <a:p>
            <a:r>
              <a:t>Developer Docs</a:t>
            </a:r>
          </a:p>
        </p:txBody>
      </p:sp>
      <p:grpSp>
        <p:nvGrpSpPr>
          <p:cNvPr id="896" name="Group">
            <a:hlinkClick r:id="rId3"/>
          </p:cNvPr>
          <p:cNvGrpSpPr/>
          <p:nvPr/>
        </p:nvGrpSpPr>
        <p:grpSpPr>
          <a:xfrm>
            <a:off x="11065819" y="3913763"/>
            <a:ext cx="2516879" cy="2516879"/>
            <a:chOff x="0" y="0"/>
            <a:chExt cx="2516877" cy="2516877"/>
          </a:xfrm>
        </p:grpSpPr>
        <p:sp>
          <p:nvSpPr>
            <p:cNvPr id="894" name="Circle"/>
            <p:cNvSpPr/>
            <p:nvPr/>
          </p:nvSpPr>
          <p:spPr>
            <a:xfrm>
              <a:off x="0" y="0"/>
              <a:ext cx="2516878" cy="2516878"/>
            </a:xfrm>
            <a:prstGeom prst="ellipse">
              <a:avLst/>
            </a:prstGeom>
            <a:noFill/>
            <a:ln w="12700" cap="flat">
              <a:solidFill>
                <a:srgbClr val="FFFFFF">
                  <a:alpha val="30000"/>
                </a:srgbClr>
              </a:solidFill>
              <a:prstDash val="solid"/>
              <a:miter lim="400000"/>
            </a:ln>
            <a:effectLst/>
          </p:spPr>
          <p:txBody>
            <a:bodyPr wrap="square" lIns="33865" tIns="33865" rIns="33865" bIns="33865" numCol="1" anchor="ctr">
              <a:noAutofit/>
            </a:bodyP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pic>
          <p:nvPicPr>
            <p:cNvPr id="895" name="Image" descr="Image"/>
            <p:cNvPicPr>
              <a:picLocks noChangeAspect="1"/>
            </p:cNvPicPr>
            <p:nvPr/>
          </p:nvPicPr>
          <p:blipFill>
            <a:blip r:embed="rId8">
              <a:extLst/>
            </a:blip>
            <a:stretch>
              <a:fillRect/>
            </a:stretch>
          </p:blipFill>
          <p:spPr>
            <a:xfrm>
              <a:off x="616777" y="589525"/>
              <a:ext cx="1283325" cy="1279741"/>
            </a:xfrm>
            <a:prstGeom prst="rect">
              <a:avLst/>
            </a:prstGeom>
            <a:ln w="12700" cap="flat">
              <a:noFill/>
              <a:miter lim="400000"/>
            </a:ln>
            <a:effectLst/>
          </p:spPr>
        </p:pic>
      </p:grpSp>
      <p:sp>
        <p:nvSpPr>
          <p:cNvPr id="897" name="Here are a few very helpful resources that we are happy to share with you."/>
          <p:cNvSpPr txBox="1"/>
          <p:nvPr/>
        </p:nvSpPr>
        <p:spPr>
          <a:xfrm>
            <a:off x="615594" y="2663710"/>
            <a:ext cx="12613466"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10000"/>
              </a:lnSpc>
              <a:defRPr sz="2100">
                <a:solidFill>
                  <a:srgbClr val="FFFFFF"/>
                </a:solidFill>
                <a:latin typeface="Roboto Condensed"/>
                <a:ea typeface="Roboto Condensed"/>
                <a:cs typeface="Roboto Condensed"/>
                <a:sym typeface="Roboto Condensed"/>
              </a:defRPr>
            </a:lvl1pPr>
          </a:lstStyle>
          <a:p>
            <a:r>
              <a:t>Here are a few very helpful resources that we are happy to share with you.</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lide Number"/>
          <p:cNvSpPr txBox="1">
            <a:spLocks noGrp="1"/>
          </p:cNvSpPr>
          <p:nvPr>
            <p:ph type="sldNum" sz="quarter" idx="2"/>
          </p:nvPr>
        </p:nvSpPr>
        <p:spPr>
          <a:xfrm>
            <a:off x="15461852" y="9203885"/>
            <a:ext cx="165423"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78" name="Rectangle"/>
          <p:cNvSpPr/>
          <p:nvPr/>
        </p:nvSpPr>
        <p:spPr>
          <a:xfrm>
            <a:off x="-304157" y="-1585486"/>
            <a:ext cx="16864314" cy="891735"/>
          </a:xfrm>
          <a:prstGeom prst="rect">
            <a:avLst/>
          </a:prstGeom>
          <a:gradFill>
            <a:gsLst>
              <a:gs pos="0">
                <a:srgbClr val="624080"/>
              </a:gs>
              <a:gs pos="100000">
                <a:srgbClr val="3A236F"/>
              </a:gs>
            </a:gsLst>
            <a:lin ang="3935925"/>
          </a:gradFill>
          <a:ln w="3175">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179" name="Rectangle"/>
          <p:cNvSpPr/>
          <p:nvPr/>
        </p:nvSpPr>
        <p:spPr>
          <a:xfrm>
            <a:off x="-21603" y="-282281"/>
            <a:ext cx="16299206" cy="1155686"/>
          </a:xfrm>
          <a:prstGeom prst="rect">
            <a:avLst/>
          </a:prstGeom>
          <a:solidFill>
            <a:srgbClr val="434EBE"/>
          </a:solidFill>
          <a:ln w="12700">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180" name="Here is a quick overview of how our system seamlessly integrates into yours and engagement begins. WebEngage can integrate with all your customer touch points and collect feedback from your customers through cross channel marketing automation."/>
          <p:cNvSpPr txBox="1"/>
          <p:nvPr/>
        </p:nvSpPr>
        <p:spPr>
          <a:xfrm>
            <a:off x="637244" y="1447701"/>
            <a:ext cx="14123523" cy="772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2100">
                <a:solidFill>
                  <a:srgbClr val="404349"/>
                </a:solidFill>
                <a:latin typeface="Roboto Condensed"/>
                <a:ea typeface="Roboto Condensed"/>
                <a:cs typeface="Roboto Condensed"/>
                <a:sym typeface="Roboto Condensed"/>
              </a:defRPr>
            </a:lvl1pPr>
          </a:lstStyle>
          <a:p>
            <a:r>
              <a:t>Here is a quick overview of how our system seamlessly integrates into yours and engagement begins. WebEngage can integrate with all your customer touch points and collect feedback from your customers through cross channel marketing automation.  </a:t>
            </a:r>
          </a:p>
        </p:txBody>
      </p:sp>
      <p:sp>
        <p:nvSpPr>
          <p:cNvPr id="181" name="Our SDKs integrate with your App or Website and profile your users and events in real time. You can also transfer your data on our DMP via REST APIs or by uploading CSVs."/>
          <p:cNvSpPr txBox="1"/>
          <p:nvPr/>
        </p:nvSpPr>
        <p:spPr>
          <a:xfrm>
            <a:off x="661141" y="7308343"/>
            <a:ext cx="3048002" cy="1460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spAutoFit/>
          </a:bodyPr>
          <a:lstStyle>
            <a:lvl1pPr defTabSz="587022">
              <a:lnSpc>
                <a:spcPct val="120000"/>
              </a:lnSpc>
              <a:defRPr sz="1600">
                <a:solidFill>
                  <a:srgbClr val="53585F"/>
                </a:solidFill>
                <a:latin typeface="Roboto Condensed"/>
                <a:ea typeface="Roboto Condensed"/>
                <a:cs typeface="Roboto Condensed"/>
                <a:sym typeface="Roboto Condensed"/>
              </a:defRPr>
            </a:lvl1pPr>
          </a:lstStyle>
          <a:p>
            <a:r>
              <a:t>Our SDKs integrate with your App or Website and profile your users and events in real time. You can also transfer your data on our DMP via REST APIs or by uploading CSVs.</a:t>
            </a:r>
          </a:p>
        </p:txBody>
      </p:sp>
      <p:sp>
        <p:nvSpPr>
          <p:cNvPr id="182" name="The WebEngage Data Management Platform (DMP) stores your data in real time to create meaningful segments and personalised communication."/>
          <p:cNvSpPr txBox="1"/>
          <p:nvPr/>
        </p:nvSpPr>
        <p:spPr>
          <a:xfrm>
            <a:off x="4297422" y="6694151"/>
            <a:ext cx="2413001" cy="1750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spAutoFit/>
          </a:bodyPr>
          <a:lstStyle>
            <a:lvl1pPr defTabSz="587022">
              <a:lnSpc>
                <a:spcPct val="120000"/>
              </a:lnSpc>
              <a:defRPr sz="1600">
                <a:solidFill>
                  <a:srgbClr val="53585F"/>
                </a:solidFill>
                <a:latin typeface="Roboto Condensed"/>
                <a:ea typeface="Roboto Condensed"/>
                <a:cs typeface="Roboto Condensed"/>
                <a:sym typeface="Roboto Condensed"/>
              </a:defRPr>
            </a:lvl1pPr>
          </a:lstStyle>
          <a:p>
            <a:r>
              <a:t>The WebEngage Data Management Platform (DMP) stores your data in real time to create meaningful segments and personalised communication.</a:t>
            </a:r>
          </a:p>
        </p:txBody>
      </p:sp>
      <p:sp>
        <p:nvSpPr>
          <p:cNvPr id="183" name="Segment users based on user attributes, events, event attributes and technology, to create granular segments. Robust analytics to tweak campaigns for the best ROI."/>
          <p:cNvSpPr txBox="1"/>
          <p:nvPr/>
        </p:nvSpPr>
        <p:spPr>
          <a:xfrm>
            <a:off x="8320215" y="6694151"/>
            <a:ext cx="2413001" cy="1750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spAutoFit/>
          </a:bodyPr>
          <a:lstStyle>
            <a:lvl1pPr defTabSz="587022">
              <a:lnSpc>
                <a:spcPct val="120000"/>
              </a:lnSpc>
              <a:defRPr sz="1600">
                <a:solidFill>
                  <a:srgbClr val="53585F"/>
                </a:solidFill>
                <a:latin typeface="Roboto Condensed"/>
                <a:ea typeface="Roboto Condensed"/>
                <a:cs typeface="Roboto Condensed"/>
                <a:sym typeface="Roboto Condensed"/>
              </a:defRPr>
            </a:lvl1pPr>
          </a:lstStyle>
          <a:p>
            <a:r>
              <a:t>Segment users based on user attributes, events, event attributes and technology, to create granular segments. Robust analytics to tweak campaigns for the best ROI.</a:t>
            </a:r>
          </a:p>
        </p:txBody>
      </p:sp>
      <p:sp>
        <p:nvSpPr>
          <p:cNvPr id="184" name="WebEngage drives your marketing by allowing triggered communication through Email, Push, In-App, Web, SMS, Web Push. You can also engage with your users on Multi-Channel Lifecycle campaigns with Journey Designer."/>
          <p:cNvSpPr txBox="1"/>
          <p:nvPr/>
        </p:nvSpPr>
        <p:spPr>
          <a:xfrm>
            <a:off x="12574246" y="6688362"/>
            <a:ext cx="2590801" cy="2329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spAutoFit/>
          </a:bodyPr>
          <a:lstStyle>
            <a:lvl1pPr defTabSz="587022">
              <a:lnSpc>
                <a:spcPct val="120000"/>
              </a:lnSpc>
              <a:defRPr sz="1600">
                <a:solidFill>
                  <a:srgbClr val="53585F"/>
                </a:solidFill>
                <a:latin typeface="Roboto Condensed"/>
                <a:ea typeface="Roboto Condensed"/>
                <a:cs typeface="Roboto Condensed"/>
                <a:sym typeface="Roboto Condensed"/>
              </a:defRPr>
            </a:lvl1pPr>
          </a:lstStyle>
          <a:p>
            <a:r>
              <a:t>WebEngage drives your marketing by allowing triggered communication through Email, Push, In-App, Web, SMS, Web Push. You can also engage with your users on Multi-Channel Lifecycle campaigns with Journey Designer.</a:t>
            </a:r>
          </a:p>
        </p:txBody>
      </p:sp>
      <p:pic>
        <p:nvPicPr>
          <p:cNvPr id="185" name="Image" descr="Image"/>
          <p:cNvPicPr>
            <a:picLocks noChangeAspect="1"/>
          </p:cNvPicPr>
          <p:nvPr/>
        </p:nvPicPr>
        <p:blipFill>
          <a:blip r:embed="rId2">
            <a:extLst/>
          </a:blip>
          <a:stretch>
            <a:fillRect/>
          </a:stretch>
        </p:blipFill>
        <p:spPr>
          <a:xfrm>
            <a:off x="2934155" y="4767891"/>
            <a:ext cx="1119595" cy="340235"/>
          </a:xfrm>
          <a:prstGeom prst="rect">
            <a:avLst/>
          </a:prstGeom>
          <a:ln w="12700">
            <a:miter lim="400000"/>
          </a:ln>
        </p:spPr>
      </p:pic>
      <p:pic>
        <p:nvPicPr>
          <p:cNvPr id="186" name="Image" descr="Image"/>
          <p:cNvPicPr>
            <a:picLocks noChangeAspect="1"/>
          </p:cNvPicPr>
          <p:nvPr/>
        </p:nvPicPr>
        <p:blipFill>
          <a:blip r:embed="rId2">
            <a:extLst/>
          </a:blip>
          <a:stretch>
            <a:fillRect/>
          </a:stretch>
        </p:blipFill>
        <p:spPr>
          <a:xfrm>
            <a:off x="6842559" y="4863938"/>
            <a:ext cx="1119594" cy="340235"/>
          </a:xfrm>
          <a:prstGeom prst="rect">
            <a:avLst/>
          </a:prstGeom>
          <a:ln w="12700">
            <a:miter lim="400000"/>
          </a:ln>
        </p:spPr>
      </p:pic>
      <p:pic>
        <p:nvPicPr>
          <p:cNvPr id="187" name="Image" descr="Image"/>
          <p:cNvPicPr>
            <a:picLocks noChangeAspect="1"/>
          </p:cNvPicPr>
          <p:nvPr/>
        </p:nvPicPr>
        <p:blipFill>
          <a:blip r:embed="rId2">
            <a:extLst/>
          </a:blip>
          <a:stretch>
            <a:fillRect/>
          </a:stretch>
        </p:blipFill>
        <p:spPr>
          <a:xfrm>
            <a:off x="10242962" y="4863938"/>
            <a:ext cx="1119595" cy="340235"/>
          </a:xfrm>
          <a:prstGeom prst="rect">
            <a:avLst/>
          </a:prstGeom>
          <a:ln w="12700">
            <a:miter lim="400000"/>
          </a:ln>
        </p:spPr>
      </p:pic>
      <p:sp>
        <p:nvSpPr>
          <p:cNvPr id="188" name="Websites"/>
          <p:cNvSpPr txBox="1"/>
          <p:nvPr/>
        </p:nvSpPr>
        <p:spPr>
          <a:xfrm>
            <a:off x="1115656" y="4987080"/>
            <a:ext cx="822789" cy="309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nSpc>
                <a:spcPct val="120000"/>
              </a:lnSpc>
              <a:defRPr sz="1600" b="1">
                <a:solidFill>
                  <a:srgbClr val="3D3F4E"/>
                </a:solidFill>
                <a:latin typeface="Roboto Condensed"/>
                <a:ea typeface="Roboto Condensed"/>
                <a:cs typeface="Roboto Condensed"/>
                <a:sym typeface="Roboto Condensed"/>
              </a:defRPr>
            </a:lvl1pPr>
          </a:lstStyle>
          <a:p>
            <a:r>
              <a:t>Websites</a:t>
            </a:r>
          </a:p>
        </p:txBody>
      </p:sp>
      <p:sp>
        <p:nvSpPr>
          <p:cNvPr id="189" name="Data Warehouse"/>
          <p:cNvSpPr txBox="1"/>
          <p:nvPr/>
        </p:nvSpPr>
        <p:spPr>
          <a:xfrm>
            <a:off x="906404" y="6418369"/>
            <a:ext cx="1393694" cy="309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nSpc>
                <a:spcPct val="120000"/>
              </a:lnSpc>
              <a:defRPr sz="1600" b="1">
                <a:solidFill>
                  <a:srgbClr val="3D3F4E"/>
                </a:solidFill>
                <a:latin typeface="Roboto Condensed"/>
                <a:ea typeface="Roboto Condensed"/>
                <a:cs typeface="Roboto Condensed"/>
                <a:sym typeface="Roboto Condensed"/>
              </a:defRPr>
            </a:lvl1pPr>
          </a:lstStyle>
          <a:p>
            <a:r>
              <a:t>Data Warehouse</a:t>
            </a:r>
          </a:p>
        </p:txBody>
      </p:sp>
      <p:sp>
        <p:nvSpPr>
          <p:cNvPr id="190" name="DMP"/>
          <p:cNvSpPr txBox="1"/>
          <p:nvPr/>
        </p:nvSpPr>
        <p:spPr>
          <a:xfrm>
            <a:off x="5271470" y="5997417"/>
            <a:ext cx="464907" cy="309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nSpc>
                <a:spcPct val="120000"/>
              </a:lnSpc>
              <a:defRPr sz="1600" b="1">
                <a:solidFill>
                  <a:srgbClr val="3D3F4E"/>
                </a:solidFill>
                <a:latin typeface="Roboto Condensed"/>
                <a:ea typeface="Roboto Condensed"/>
                <a:cs typeface="Roboto Condensed"/>
                <a:sym typeface="Roboto Condensed"/>
              </a:defRPr>
            </a:lvl1pPr>
          </a:lstStyle>
          <a:p>
            <a:r>
              <a:t>DMP</a:t>
            </a:r>
          </a:p>
        </p:txBody>
      </p:sp>
      <p:sp>
        <p:nvSpPr>
          <p:cNvPr id="191" name="(Data Management Platform)"/>
          <p:cNvSpPr txBox="1"/>
          <p:nvPr/>
        </p:nvSpPr>
        <p:spPr>
          <a:xfrm>
            <a:off x="4367819" y="6233601"/>
            <a:ext cx="2272208" cy="296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nSpc>
                <a:spcPct val="100000"/>
              </a:lnSpc>
              <a:defRPr sz="1500">
                <a:solidFill>
                  <a:srgbClr val="000000"/>
                </a:solidFill>
                <a:latin typeface="Roboto Condensed"/>
                <a:ea typeface="Roboto Condensed"/>
                <a:cs typeface="Roboto Condensed"/>
                <a:sym typeface="Roboto Condensed"/>
              </a:defRPr>
            </a:lvl1pPr>
          </a:lstStyle>
          <a:p>
            <a:r>
              <a:t>(Data Management Platform)</a:t>
            </a:r>
          </a:p>
        </p:txBody>
      </p:sp>
      <p:sp>
        <p:nvSpPr>
          <p:cNvPr id="192" name="Segments"/>
          <p:cNvSpPr txBox="1"/>
          <p:nvPr/>
        </p:nvSpPr>
        <p:spPr>
          <a:xfrm>
            <a:off x="8759741" y="5997417"/>
            <a:ext cx="892242" cy="309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nSpc>
                <a:spcPct val="120000"/>
              </a:lnSpc>
              <a:defRPr sz="1600" b="1">
                <a:solidFill>
                  <a:srgbClr val="3D3F4E"/>
                </a:solidFill>
                <a:latin typeface="Roboto Condensed"/>
                <a:ea typeface="Roboto Condensed"/>
                <a:cs typeface="Roboto Condensed"/>
                <a:sym typeface="Roboto Condensed"/>
              </a:defRPr>
            </a:lvl1pPr>
          </a:lstStyle>
          <a:p>
            <a:r>
              <a:t>Segments</a:t>
            </a:r>
          </a:p>
        </p:txBody>
      </p:sp>
      <p:sp>
        <p:nvSpPr>
          <p:cNvPr id="193" name="Engagement Channels"/>
          <p:cNvSpPr txBox="1"/>
          <p:nvPr/>
        </p:nvSpPr>
        <p:spPr>
          <a:xfrm>
            <a:off x="12926191" y="5997417"/>
            <a:ext cx="1886910" cy="309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nSpc>
                <a:spcPct val="120000"/>
              </a:lnSpc>
              <a:defRPr sz="1600" b="1">
                <a:solidFill>
                  <a:srgbClr val="3D3F4E"/>
                </a:solidFill>
                <a:latin typeface="Roboto Condensed"/>
                <a:ea typeface="Roboto Condensed"/>
                <a:cs typeface="Roboto Condensed"/>
                <a:sym typeface="Roboto Condensed"/>
              </a:defRPr>
            </a:lvl1pPr>
          </a:lstStyle>
          <a:p>
            <a:r>
              <a:t>Engagement Channels</a:t>
            </a:r>
          </a:p>
        </p:txBody>
      </p:sp>
      <p:pic>
        <p:nvPicPr>
          <p:cNvPr id="194" name="Image" descr="Image"/>
          <p:cNvPicPr>
            <a:picLocks noChangeAspect="1"/>
          </p:cNvPicPr>
          <p:nvPr/>
        </p:nvPicPr>
        <p:blipFill>
          <a:blip r:embed="rId3">
            <a:extLst/>
          </a:blip>
          <a:stretch>
            <a:fillRect/>
          </a:stretch>
        </p:blipFill>
        <p:spPr>
          <a:xfrm>
            <a:off x="1188644" y="2861837"/>
            <a:ext cx="600200" cy="777006"/>
          </a:xfrm>
          <a:prstGeom prst="rect">
            <a:avLst/>
          </a:prstGeom>
          <a:ln w="12700">
            <a:miter lim="400000"/>
          </a:ln>
        </p:spPr>
      </p:pic>
      <p:pic>
        <p:nvPicPr>
          <p:cNvPr id="195" name="Image" descr="Image"/>
          <p:cNvPicPr>
            <a:picLocks noChangeAspect="1"/>
          </p:cNvPicPr>
          <p:nvPr/>
        </p:nvPicPr>
        <p:blipFill>
          <a:blip r:embed="rId4">
            <a:extLst/>
          </a:blip>
          <a:stretch>
            <a:fillRect/>
          </a:stretch>
        </p:blipFill>
        <p:spPr>
          <a:xfrm>
            <a:off x="948514" y="4142503"/>
            <a:ext cx="1119595" cy="738425"/>
          </a:xfrm>
          <a:prstGeom prst="rect">
            <a:avLst/>
          </a:prstGeom>
          <a:ln w="12700">
            <a:miter lim="400000"/>
          </a:ln>
        </p:spPr>
      </p:pic>
      <p:pic>
        <p:nvPicPr>
          <p:cNvPr id="196" name="Image" descr="Image"/>
          <p:cNvPicPr>
            <a:picLocks noChangeAspect="1"/>
          </p:cNvPicPr>
          <p:nvPr/>
        </p:nvPicPr>
        <p:blipFill>
          <a:blip r:embed="rId5">
            <a:extLst/>
          </a:blip>
          <a:stretch>
            <a:fillRect/>
          </a:stretch>
        </p:blipFill>
        <p:spPr>
          <a:xfrm>
            <a:off x="1004328" y="5636423"/>
            <a:ext cx="996390" cy="738424"/>
          </a:xfrm>
          <a:prstGeom prst="rect">
            <a:avLst/>
          </a:prstGeom>
          <a:ln w="12700">
            <a:miter lim="400000"/>
          </a:ln>
        </p:spPr>
      </p:pic>
      <p:pic>
        <p:nvPicPr>
          <p:cNvPr id="197" name="Image" descr="Image"/>
          <p:cNvPicPr>
            <a:picLocks noChangeAspect="1"/>
          </p:cNvPicPr>
          <p:nvPr/>
        </p:nvPicPr>
        <p:blipFill>
          <a:blip r:embed="rId6">
            <a:extLst/>
          </a:blip>
          <a:stretch>
            <a:fillRect/>
          </a:stretch>
        </p:blipFill>
        <p:spPr>
          <a:xfrm>
            <a:off x="11895106" y="4077621"/>
            <a:ext cx="3810001" cy="1555133"/>
          </a:xfrm>
          <a:prstGeom prst="rect">
            <a:avLst/>
          </a:prstGeom>
          <a:ln w="12700">
            <a:miter lim="400000"/>
          </a:ln>
        </p:spPr>
      </p:pic>
      <p:pic>
        <p:nvPicPr>
          <p:cNvPr id="198" name="Image" descr="Image"/>
          <p:cNvPicPr>
            <a:picLocks noChangeAspect="1"/>
          </p:cNvPicPr>
          <p:nvPr/>
        </p:nvPicPr>
        <p:blipFill>
          <a:blip r:embed="rId7">
            <a:extLst/>
          </a:blip>
          <a:srcRect l="11740"/>
          <a:stretch>
            <a:fillRect/>
          </a:stretch>
        </p:blipFill>
        <p:spPr>
          <a:xfrm>
            <a:off x="8708864" y="4386053"/>
            <a:ext cx="1008808" cy="1219127"/>
          </a:xfrm>
          <a:prstGeom prst="rect">
            <a:avLst/>
          </a:prstGeom>
          <a:ln w="12700">
            <a:miter lim="400000"/>
          </a:ln>
        </p:spPr>
      </p:pic>
      <p:pic>
        <p:nvPicPr>
          <p:cNvPr id="199" name="Image" descr="Image"/>
          <p:cNvPicPr>
            <a:picLocks noChangeAspect="1"/>
          </p:cNvPicPr>
          <p:nvPr/>
        </p:nvPicPr>
        <p:blipFill>
          <a:blip r:embed="rId8">
            <a:extLst/>
          </a:blip>
          <a:stretch>
            <a:fillRect/>
          </a:stretch>
        </p:blipFill>
        <p:spPr>
          <a:xfrm>
            <a:off x="4636922" y="4223258"/>
            <a:ext cx="1734003" cy="1448585"/>
          </a:xfrm>
          <a:prstGeom prst="rect">
            <a:avLst/>
          </a:prstGeom>
          <a:ln w="12700">
            <a:miter lim="400000"/>
          </a:ln>
        </p:spPr>
      </p:pic>
      <p:pic>
        <p:nvPicPr>
          <p:cNvPr id="200" name="Image" descr="Image"/>
          <p:cNvPicPr>
            <a:picLocks noChangeAspect="1"/>
          </p:cNvPicPr>
          <p:nvPr/>
        </p:nvPicPr>
        <p:blipFill>
          <a:blip r:embed="rId9">
            <a:extLst/>
          </a:blip>
          <a:stretch>
            <a:fillRect/>
          </a:stretch>
        </p:blipFill>
        <p:spPr>
          <a:xfrm>
            <a:off x="1149770" y="2643970"/>
            <a:ext cx="1783628" cy="4422434"/>
          </a:xfrm>
          <a:prstGeom prst="rect">
            <a:avLst/>
          </a:prstGeom>
          <a:ln w="12700">
            <a:miter lim="400000"/>
          </a:ln>
        </p:spPr>
      </p:pic>
      <p:sp>
        <p:nvSpPr>
          <p:cNvPr id="201" name="How It Works?"/>
          <p:cNvSpPr txBox="1"/>
          <p:nvPr/>
        </p:nvSpPr>
        <p:spPr>
          <a:xfrm>
            <a:off x="635741" y="256542"/>
            <a:ext cx="1746578"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How It Works?</a:t>
            </a:r>
          </a:p>
        </p:txBody>
      </p:sp>
      <p:sp>
        <p:nvSpPr>
          <p:cNvPr id="202" name="Apps"/>
          <p:cNvSpPr txBox="1"/>
          <p:nvPr/>
        </p:nvSpPr>
        <p:spPr>
          <a:xfrm>
            <a:off x="1277889" y="3750282"/>
            <a:ext cx="490506" cy="309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6" tIns="33866" rIns="33866" bIns="33866" anchor="ctr">
            <a:spAutoFit/>
          </a:bodyPr>
          <a:lstStyle>
            <a:lvl1pPr>
              <a:lnSpc>
                <a:spcPct val="120000"/>
              </a:lnSpc>
              <a:defRPr sz="1600" b="1">
                <a:solidFill>
                  <a:srgbClr val="3D3F4E"/>
                </a:solidFill>
                <a:latin typeface="Roboto Condensed"/>
                <a:ea typeface="Roboto Condensed"/>
                <a:cs typeface="Roboto Condensed"/>
                <a:sym typeface="Roboto Condensed"/>
              </a:defRPr>
            </a:lvl1pPr>
          </a:lstStyle>
          <a:p>
            <a:r>
              <a:t>Apps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lide Number"/>
          <p:cNvSpPr txBox="1">
            <a:spLocks noGrp="1"/>
          </p:cNvSpPr>
          <p:nvPr>
            <p:ph type="sldNum" sz="quarter" idx="2"/>
          </p:nvPr>
        </p:nvSpPr>
        <p:spPr>
          <a:xfrm>
            <a:off x="15473237" y="9237129"/>
            <a:ext cx="165423" cy="2878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205" name="Rectangle"/>
          <p:cNvSpPr/>
          <p:nvPr/>
        </p:nvSpPr>
        <p:spPr>
          <a:xfrm>
            <a:off x="-304157" y="-1585486"/>
            <a:ext cx="16864314" cy="891735"/>
          </a:xfrm>
          <a:prstGeom prst="rect">
            <a:avLst/>
          </a:prstGeom>
          <a:gradFill>
            <a:gsLst>
              <a:gs pos="0">
                <a:srgbClr val="624080"/>
              </a:gs>
              <a:gs pos="100000">
                <a:srgbClr val="3A236F"/>
              </a:gs>
            </a:gsLst>
            <a:lin ang="3935925"/>
          </a:gradFill>
          <a:ln w="3175">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206" name="Rectangle"/>
          <p:cNvSpPr/>
          <p:nvPr/>
        </p:nvSpPr>
        <p:spPr>
          <a:xfrm>
            <a:off x="-21603" y="-269581"/>
            <a:ext cx="16299206" cy="1255001"/>
          </a:xfrm>
          <a:prstGeom prst="rect">
            <a:avLst/>
          </a:prstGeom>
          <a:solidFill>
            <a:srgbClr val="434EBE"/>
          </a:solidFill>
          <a:ln w="12700">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207" name="Rectangle"/>
          <p:cNvSpPr/>
          <p:nvPr/>
        </p:nvSpPr>
        <p:spPr>
          <a:xfrm>
            <a:off x="-24629" y="870647"/>
            <a:ext cx="16305258" cy="563246"/>
          </a:xfrm>
          <a:prstGeom prst="rect">
            <a:avLst/>
          </a:prstGeom>
          <a:solidFill>
            <a:srgbClr val="5166C1"/>
          </a:solidFill>
          <a:ln w="3175">
            <a:miter lim="400000"/>
          </a:ln>
        </p:spPr>
        <p:txBody>
          <a:bodyPr lIns="33866" tIns="33866" rIns="33866" bIns="33866" anchor="ct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grpSp>
        <p:nvGrpSpPr>
          <p:cNvPr id="210" name="Group"/>
          <p:cNvGrpSpPr/>
          <p:nvPr/>
        </p:nvGrpSpPr>
        <p:grpSpPr>
          <a:xfrm>
            <a:off x="640250" y="2555426"/>
            <a:ext cx="6355763" cy="4203652"/>
            <a:chOff x="-125807" y="418870"/>
            <a:chExt cx="6355762" cy="4203650"/>
          </a:xfrm>
        </p:grpSpPr>
        <p:sp>
          <p:nvSpPr>
            <p:cNvPr id="208" name="Put your marketing on auto-pilot by visually plotting customer journeys using a drag-n-drop workflow builder. Spend more time optimising your marketing strategy and less time on execution.…"/>
            <p:cNvSpPr txBox="1"/>
            <p:nvPr/>
          </p:nvSpPr>
          <p:spPr>
            <a:xfrm>
              <a:off x="-76200" y="1388944"/>
              <a:ext cx="5423188" cy="32335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defTabSz="587022">
                <a:lnSpc>
                  <a:spcPct val="120000"/>
                </a:lnSpc>
                <a:defRPr sz="1900">
                  <a:solidFill>
                    <a:srgbClr val="53585F"/>
                  </a:solidFill>
                  <a:latin typeface="Roboto Condensed"/>
                  <a:ea typeface="Roboto Condensed"/>
                  <a:cs typeface="Roboto Condensed"/>
                  <a:sym typeface="Roboto Condensed"/>
                </a:defRPr>
              </a:pPr>
              <a:r>
                <a:rPr dirty="0"/>
                <a:t>Put your marketing on auto-pilot by visually plotting customer journeys using a drag-n-drop workflow builder. Spend more time </a:t>
              </a:r>
              <a:r>
                <a:rPr dirty="0" err="1"/>
                <a:t>optimising</a:t>
              </a:r>
              <a:r>
                <a:rPr dirty="0"/>
                <a:t> your marketing strategy and less time on execution.</a:t>
              </a:r>
            </a:p>
            <a:p>
              <a:pPr defTabSz="587022">
                <a:lnSpc>
                  <a:spcPct val="120000"/>
                </a:lnSpc>
                <a:defRPr sz="1900">
                  <a:solidFill>
                    <a:srgbClr val="53585F"/>
                  </a:solidFill>
                  <a:latin typeface="Roboto Condensed"/>
                  <a:ea typeface="Roboto Condensed"/>
                  <a:cs typeface="Roboto Condensed"/>
                  <a:sym typeface="Roboto Condensed"/>
                </a:defRPr>
              </a:pPr>
              <a:endParaRPr dirty="0"/>
            </a:p>
            <a:p>
              <a:pPr>
                <a:lnSpc>
                  <a:spcPct val="120000"/>
                </a:lnSpc>
                <a:defRPr sz="1900">
                  <a:solidFill>
                    <a:srgbClr val="53585F"/>
                  </a:solidFill>
                  <a:latin typeface="Roboto Condensed"/>
                  <a:ea typeface="Roboto Condensed"/>
                  <a:cs typeface="Roboto Condensed"/>
                  <a:sym typeface="Roboto Condensed"/>
                </a:defRPr>
              </a:pPr>
              <a:r>
                <a:rPr dirty="0"/>
                <a:t>Journey Designer, makes us a unique suite. Check out this quick 2-minute explainer video.</a:t>
              </a:r>
            </a:p>
            <a:p>
              <a:pPr>
                <a:lnSpc>
                  <a:spcPct val="120000"/>
                </a:lnSpc>
                <a:defRPr sz="1900">
                  <a:solidFill>
                    <a:srgbClr val="53585F"/>
                  </a:solidFill>
                  <a:latin typeface="Roboto Condensed"/>
                  <a:ea typeface="Roboto Condensed"/>
                  <a:cs typeface="Roboto Condensed"/>
                  <a:sym typeface="Roboto Condensed"/>
                </a:defRPr>
              </a:pPr>
              <a:endParaRPr dirty="0"/>
            </a:p>
            <a:p>
              <a:pPr>
                <a:lnSpc>
                  <a:spcPct val="120000"/>
                </a:lnSpc>
                <a:defRPr sz="1900">
                  <a:solidFill>
                    <a:srgbClr val="53585F"/>
                  </a:solidFill>
                  <a:latin typeface="Roboto Condensed"/>
                  <a:ea typeface="Roboto Condensed"/>
                  <a:cs typeface="Roboto Condensed"/>
                  <a:sym typeface="Roboto Condensed"/>
                </a:defRPr>
              </a:pPr>
              <a:r>
                <a:rPr dirty="0"/>
                <a:t>To know more about Journey Designer, </a:t>
              </a:r>
              <a:r>
                <a:rPr b="1" dirty="0">
                  <a:hlinkClick r:id="rId2"/>
                </a:rPr>
                <a:t>click here.</a:t>
              </a:r>
            </a:p>
          </p:txBody>
        </p:sp>
        <p:sp>
          <p:nvSpPr>
            <p:cNvPr id="209" name="Journey Designer - Our Key Strength"/>
            <p:cNvSpPr txBox="1"/>
            <p:nvPr/>
          </p:nvSpPr>
          <p:spPr>
            <a:xfrm>
              <a:off x="-125807" y="418870"/>
              <a:ext cx="6355762"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10000"/>
                </a:lnSpc>
                <a:defRPr sz="3400">
                  <a:solidFill>
                    <a:srgbClr val="53585F"/>
                  </a:solidFill>
                  <a:latin typeface="Roboto Condensed"/>
                  <a:ea typeface="Roboto Condensed"/>
                  <a:cs typeface="Roboto Condensed"/>
                  <a:sym typeface="Roboto Condensed"/>
                </a:defRPr>
              </a:lvl1pPr>
            </a:lstStyle>
            <a:p>
              <a:r>
                <a:t>Journey Designer - Our Key Strength</a:t>
              </a:r>
            </a:p>
          </p:txBody>
        </p:sp>
      </p:grpSp>
      <p:sp>
        <p:nvSpPr>
          <p:cNvPr id="211" name="Why Choose Us?"/>
          <p:cNvSpPr txBox="1"/>
          <p:nvPr/>
        </p:nvSpPr>
        <p:spPr>
          <a:xfrm>
            <a:off x="649853" y="256542"/>
            <a:ext cx="2005303"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Why Choose Us?</a:t>
            </a:r>
          </a:p>
        </p:txBody>
      </p:sp>
      <p:pic>
        <p:nvPicPr>
          <p:cNvPr id="212" name="Image" descr="Image">
            <a:hlinkClick r:id="rId3"/>
          </p:cNvPr>
          <p:cNvPicPr>
            <a:picLocks noChangeAspect="1"/>
          </p:cNvPicPr>
          <p:nvPr/>
        </p:nvPicPr>
        <p:blipFill>
          <a:blip r:embed="rId4">
            <a:extLst/>
          </a:blip>
          <a:stretch>
            <a:fillRect/>
          </a:stretch>
        </p:blipFill>
        <p:spPr>
          <a:xfrm>
            <a:off x="7465659" y="2567036"/>
            <a:ext cx="7741448" cy="4354565"/>
          </a:xfrm>
          <a:prstGeom prst="rect">
            <a:avLst/>
          </a:prstGeom>
          <a:ln w="12700">
            <a:solidFill>
              <a:srgbClr val="F3F7F5"/>
            </a:solidFill>
            <a:miter lim="400000"/>
          </a:ln>
          <a:effectLst>
            <a:outerShdw blurRad="25400" dist="12700" dir="3600000" rotWithShape="0">
              <a:srgbClr val="000000">
                <a:alpha val="70000"/>
              </a:srgbClr>
            </a:outerShdw>
          </a:effectLst>
        </p:spPr>
      </p:pic>
      <p:sp>
        <p:nvSpPr>
          <p:cNvPr id="213" name="Journey Designer"/>
          <p:cNvSpPr txBox="1"/>
          <p:nvPr/>
        </p:nvSpPr>
        <p:spPr>
          <a:xfrm>
            <a:off x="615583" y="979644"/>
            <a:ext cx="1584145" cy="34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b="1">
                <a:solidFill>
                  <a:srgbClr val="FFFFFF"/>
                </a:solidFill>
                <a:latin typeface="Roboto Condensed"/>
                <a:ea typeface="Roboto Condensed"/>
                <a:cs typeface="Roboto Condensed"/>
                <a:sym typeface="Roboto Condensed"/>
              </a:defRPr>
            </a:lvl1pPr>
          </a:lstStyle>
          <a:p>
            <a:r>
              <a:t>Journey Designer    </a:t>
            </a:r>
          </a:p>
        </p:txBody>
      </p:sp>
      <p:pic>
        <p:nvPicPr>
          <p:cNvPr id="214" name="Image" descr="Image"/>
          <p:cNvPicPr>
            <a:picLocks noChangeAspect="1"/>
          </p:cNvPicPr>
          <p:nvPr/>
        </p:nvPicPr>
        <p:blipFill>
          <a:blip r:embed="rId5">
            <a:alphaModFix amt="50000"/>
            <a:extLst/>
          </a:blip>
          <a:stretch>
            <a:fillRect/>
          </a:stretch>
        </p:blipFill>
        <p:spPr>
          <a:xfrm>
            <a:off x="2463469" y="1073688"/>
            <a:ext cx="83969" cy="156985"/>
          </a:xfrm>
          <a:prstGeom prst="rect">
            <a:avLst/>
          </a:prstGeom>
          <a:ln w="12700">
            <a:miter lim="400000"/>
          </a:ln>
        </p:spPr>
      </p:pic>
      <p:sp>
        <p:nvSpPr>
          <p:cNvPr id="215" name="Enabling Product Communication"/>
          <p:cNvSpPr txBox="1"/>
          <p:nvPr/>
        </p:nvSpPr>
        <p:spPr>
          <a:xfrm>
            <a:off x="4755393" y="967295"/>
            <a:ext cx="2928560"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a:solidFill>
                  <a:srgbClr val="DCDEE0"/>
                </a:solidFill>
                <a:latin typeface="Roboto Condensed"/>
                <a:ea typeface="Roboto Condensed"/>
                <a:cs typeface="Roboto Condensed"/>
                <a:sym typeface="Roboto Condensed"/>
              </a:defRPr>
            </a:lvl1pPr>
          </a:lstStyle>
          <a:p>
            <a:r>
              <a:t>Enabling Product Communication</a:t>
            </a:r>
          </a:p>
        </p:txBody>
      </p:sp>
      <p:sp>
        <p:nvSpPr>
          <p:cNvPr id="216" name="We are Built for Scale"/>
          <p:cNvSpPr txBox="1"/>
          <p:nvPr/>
        </p:nvSpPr>
        <p:spPr>
          <a:xfrm>
            <a:off x="8225681" y="967295"/>
            <a:ext cx="2034790"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a:solidFill>
                  <a:srgbClr val="DCDEE0"/>
                </a:solidFill>
                <a:latin typeface="Roboto Condensed"/>
                <a:ea typeface="Roboto Condensed"/>
                <a:cs typeface="Roboto Condensed"/>
                <a:sym typeface="Roboto Condensed"/>
              </a:defRPr>
            </a:lvl1pPr>
          </a:lstStyle>
          <a:p>
            <a:r>
              <a:t>We are Built for Scale</a:t>
            </a:r>
          </a:p>
        </p:txBody>
      </p:sp>
      <p:pic>
        <p:nvPicPr>
          <p:cNvPr id="217" name="Image" descr="Image"/>
          <p:cNvPicPr>
            <a:picLocks noChangeAspect="1"/>
          </p:cNvPicPr>
          <p:nvPr/>
        </p:nvPicPr>
        <p:blipFill>
          <a:blip r:embed="rId5">
            <a:alphaModFix amt="50000"/>
            <a:extLst/>
          </a:blip>
          <a:stretch>
            <a:fillRect/>
          </a:stretch>
        </p:blipFill>
        <p:spPr>
          <a:xfrm>
            <a:off x="7876202" y="1073688"/>
            <a:ext cx="83970" cy="156985"/>
          </a:xfrm>
          <a:prstGeom prst="rect">
            <a:avLst/>
          </a:prstGeom>
          <a:ln w="12700">
            <a:miter lim="400000"/>
          </a:ln>
        </p:spPr>
      </p:pic>
      <p:sp>
        <p:nvSpPr>
          <p:cNvPr id="218" name="Analytics Engine"/>
          <p:cNvSpPr txBox="1"/>
          <p:nvPr/>
        </p:nvSpPr>
        <p:spPr>
          <a:xfrm>
            <a:off x="2747865" y="967295"/>
            <a:ext cx="1530882"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a:solidFill>
                  <a:srgbClr val="DCDEE0"/>
                </a:solidFill>
                <a:latin typeface="Roboto Condensed"/>
                <a:ea typeface="Roboto Condensed"/>
                <a:cs typeface="Roboto Condensed"/>
                <a:sym typeface="Roboto Condensed"/>
              </a:defRPr>
            </a:lvl1pPr>
          </a:lstStyle>
          <a:p>
            <a:r>
              <a:t>Analytics Engine</a:t>
            </a:r>
          </a:p>
        </p:txBody>
      </p:sp>
      <p:pic>
        <p:nvPicPr>
          <p:cNvPr id="219" name="Image" descr="Image"/>
          <p:cNvPicPr>
            <a:picLocks noChangeAspect="1"/>
          </p:cNvPicPr>
          <p:nvPr/>
        </p:nvPicPr>
        <p:blipFill>
          <a:blip r:embed="rId5">
            <a:alphaModFix amt="50000"/>
            <a:extLst/>
          </a:blip>
          <a:stretch>
            <a:fillRect/>
          </a:stretch>
        </p:blipFill>
        <p:spPr>
          <a:xfrm>
            <a:off x="4479005" y="1073688"/>
            <a:ext cx="83969" cy="156985"/>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lide Number"/>
          <p:cNvSpPr txBox="1">
            <a:spLocks noGrp="1"/>
          </p:cNvSpPr>
          <p:nvPr>
            <p:ph type="sldNum" sz="quarter" idx="2"/>
          </p:nvPr>
        </p:nvSpPr>
        <p:spPr>
          <a:xfrm>
            <a:off x="15473237" y="9237129"/>
            <a:ext cx="165423" cy="2878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22" name="Rectangle"/>
          <p:cNvSpPr/>
          <p:nvPr/>
        </p:nvSpPr>
        <p:spPr>
          <a:xfrm>
            <a:off x="-304157" y="-1585486"/>
            <a:ext cx="16864314" cy="891735"/>
          </a:xfrm>
          <a:prstGeom prst="rect">
            <a:avLst/>
          </a:prstGeom>
          <a:gradFill>
            <a:gsLst>
              <a:gs pos="0">
                <a:srgbClr val="624080"/>
              </a:gs>
              <a:gs pos="100000">
                <a:srgbClr val="3A236F"/>
              </a:gs>
            </a:gsLst>
            <a:lin ang="3935925"/>
          </a:gradFill>
          <a:ln w="3175">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223" name="Rectangle"/>
          <p:cNvSpPr/>
          <p:nvPr/>
        </p:nvSpPr>
        <p:spPr>
          <a:xfrm>
            <a:off x="-21603" y="-269581"/>
            <a:ext cx="16299206" cy="1255001"/>
          </a:xfrm>
          <a:prstGeom prst="rect">
            <a:avLst/>
          </a:prstGeom>
          <a:solidFill>
            <a:srgbClr val="434EBE"/>
          </a:solidFill>
          <a:ln w="12700">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224" name="Rectangle"/>
          <p:cNvSpPr/>
          <p:nvPr/>
        </p:nvSpPr>
        <p:spPr>
          <a:xfrm>
            <a:off x="-24629" y="870647"/>
            <a:ext cx="16305258" cy="563246"/>
          </a:xfrm>
          <a:prstGeom prst="rect">
            <a:avLst/>
          </a:prstGeom>
          <a:solidFill>
            <a:srgbClr val="5166C1"/>
          </a:solidFill>
          <a:ln w="3175">
            <a:miter lim="400000"/>
          </a:ln>
        </p:spPr>
        <p:txBody>
          <a:bodyPr lIns="33866" tIns="33866" rIns="33866" bIns="33866" anchor="ct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225" name="With WebEngage Analytics Engine, you can get more insights of your existing user base so that you can build your right engagement strategy."/>
          <p:cNvSpPr txBox="1"/>
          <p:nvPr/>
        </p:nvSpPr>
        <p:spPr>
          <a:xfrm>
            <a:off x="648166" y="1780138"/>
            <a:ext cx="11183778" cy="772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2100">
                <a:solidFill>
                  <a:srgbClr val="404349"/>
                </a:solidFill>
                <a:latin typeface="Roboto Condensed"/>
                <a:ea typeface="Roboto Condensed"/>
                <a:cs typeface="Roboto Condensed"/>
                <a:sym typeface="Roboto Condensed"/>
              </a:defRPr>
            </a:lvl1pPr>
          </a:lstStyle>
          <a:p>
            <a:r>
              <a:t>With WebEngage Analytics Engine, you can get more insights of your existing user base so that you can build your right engagement strategy. </a:t>
            </a:r>
          </a:p>
        </p:txBody>
      </p:sp>
      <p:grpSp>
        <p:nvGrpSpPr>
          <p:cNvPr id="235" name="Group"/>
          <p:cNvGrpSpPr/>
          <p:nvPr/>
        </p:nvGrpSpPr>
        <p:grpSpPr>
          <a:xfrm>
            <a:off x="769738" y="3050944"/>
            <a:ext cx="13325592" cy="7163526"/>
            <a:chOff x="0" y="0"/>
            <a:chExt cx="13325590" cy="7163524"/>
          </a:xfrm>
        </p:grpSpPr>
        <p:sp>
          <p:nvSpPr>
            <p:cNvPr id="226" name="User Insights…"/>
            <p:cNvSpPr txBox="1"/>
            <p:nvPr/>
          </p:nvSpPr>
          <p:spPr>
            <a:xfrm>
              <a:off x="755394" y="0"/>
              <a:ext cx="5818700" cy="6145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6" tIns="33866" rIns="33866" bIns="33866" numCol="1" anchor="t">
              <a:noAutofit/>
            </a:bodyPr>
            <a:lstStyle/>
            <a:p>
              <a:pPr>
                <a:lnSpc>
                  <a:spcPct val="120000"/>
                </a:lnSpc>
                <a:defRPr sz="1800" b="1">
                  <a:solidFill>
                    <a:srgbClr val="434EBE"/>
                  </a:solidFill>
                  <a:latin typeface="Roboto Condensed"/>
                  <a:ea typeface="Roboto Condensed"/>
                  <a:cs typeface="Roboto Condensed"/>
                  <a:sym typeface="Roboto Condensed"/>
                </a:defRPr>
              </a:pPr>
              <a:r>
                <a:t>User Insights</a:t>
              </a:r>
            </a:p>
            <a:p>
              <a:pPr>
                <a:lnSpc>
                  <a:spcPct val="120000"/>
                </a:lnSpc>
                <a:defRPr sz="1800">
                  <a:solidFill>
                    <a:srgbClr val="53585F"/>
                  </a:solidFill>
                  <a:latin typeface="Roboto Condensed"/>
                  <a:ea typeface="Roboto Condensed"/>
                  <a:cs typeface="Roboto Condensed"/>
                  <a:sym typeface="Roboto Condensed"/>
                </a:defRPr>
              </a:pPr>
              <a:r>
                <a:t>Get deep insights into your entire user base, known as well as unknown, and analyse them from many different perspectives</a:t>
              </a:r>
            </a:p>
            <a:p>
              <a:pPr>
                <a:lnSpc>
                  <a:spcPct val="120000"/>
                </a:lnSpc>
                <a:defRPr sz="1800" b="1">
                  <a:solidFill>
                    <a:srgbClr val="53585F"/>
                  </a:solidFill>
                  <a:latin typeface="Roboto Condensed"/>
                  <a:ea typeface="Roboto Condensed"/>
                  <a:cs typeface="Roboto Condensed"/>
                  <a:sym typeface="Roboto Condensed"/>
                </a:defRPr>
              </a:pPr>
              <a:endParaRPr/>
            </a:p>
            <a:p>
              <a:pPr>
                <a:lnSpc>
                  <a:spcPct val="120000"/>
                </a:lnSpc>
                <a:defRPr sz="1800" b="1">
                  <a:solidFill>
                    <a:srgbClr val="434EBE"/>
                  </a:solidFill>
                  <a:latin typeface="Roboto Condensed"/>
                  <a:ea typeface="Roboto Condensed"/>
                  <a:cs typeface="Roboto Condensed"/>
                  <a:sym typeface="Roboto Condensed"/>
                </a:defRPr>
              </a:pPr>
              <a:r>
                <a:t>Event Insights</a:t>
              </a:r>
            </a:p>
            <a:p>
              <a:pPr>
                <a:lnSpc>
                  <a:spcPct val="120000"/>
                </a:lnSpc>
                <a:defRPr sz="1800">
                  <a:solidFill>
                    <a:srgbClr val="727983"/>
                  </a:solidFill>
                  <a:latin typeface="Roboto Condensed"/>
                  <a:ea typeface="Roboto Condensed"/>
                  <a:cs typeface="Roboto Condensed"/>
                  <a:sym typeface="Roboto Condensed"/>
                </a:defRPr>
              </a:pPr>
              <a:r>
                <a:rPr>
                  <a:solidFill>
                    <a:srgbClr val="53585F"/>
                  </a:solidFill>
                </a:rPr>
                <a:t>Analyse what’s actually happening on your website/app and who is performing those events. These could be custom events you’re sending to WebEngage such as “Searched”, “Checkout Completed” etc. or system events that WebEngage automatically gleans such as “App Installed”, “App Upgraded” etc.</a:t>
              </a:r>
              <a:r>
                <a:t> </a:t>
              </a:r>
            </a:p>
            <a:p>
              <a:pPr>
                <a:lnSpc>
                  <a:spcPct val="120000"/>
                </a:lnSpc>
                <a:defRPr sz="1800" b="1">
                  <a:solidFill>
                    <a:srgbClr val="53585F"/>
                  </a:solidFill>
                  <a:latin typeface="Roboto Condensed"/>
                  <a:ea typeface="Roboto Condensed"/>
                  <a:cs typeface="Roboto Condensed"/>
                  <a:sym typeface="Roboto Condensed"/>
                </a:defRPr>
              </a:pPr>
              <a:endParaRPr/>
            </a:p>
            <a:p>
              <a:pPr>
                <a:lnSpc>
                  <a:spcPct val="120000"/>
                </a:lnSpc>
                <a:defRPr sz="1800" b="1">
                  <a:solidFill>
                    <a:srgbClr val="434EBE"/>
                  </a:solidFill>
                  <a:latin typeface="Roboto Condensed"/>
                  <a:ea typeface="Roboto Condensed"/>
                  <a:cs typeface="Roboto Condensed"/>
                  <a:sym typeface="Roboto Condensed"/>
                </a:defRPr>
              </a:pPr>
              <a:r>
                <a:t>Dynamic Segments</a:t>
              </a:r>
            </a:p>
            <a:p>
              <a:pPr>
                <a:lnSpc>
                  <a:spcPct val="120000"/>
                </a:lnSpc>
                <a:defRPr sz="1800">
                  <a:solidFill>
                    <a:srgbClr val="53585F"/>
                  </a:solidFill>
                  <a:latin typeface="Roboto Condensed"/>
                  <a:ea typeface="Roboto Condensed"/>
                  <a:cs typeface="Roboto Condensed"/>
                  <a:sym typeface="Roboto Condensed"/>
                </a:defRPr>
              </a:pPr>
              <a:r>
                <a:t>Create real-time segments and make effective decisions by understanding your users and how you engage with them</a:t>
              </a:r>
            </a:p>
            <a:p>
              <a:pPr>
                <a:lnSpc>
                  <a:spcPct val="120000"/>
                </a:lnSpc>
                <a:defRPr sz="1800" b="1">
                  <a:solidFill>
                    <a:srgbClr val="53585F"/>
                  </a:solidFill>
                  <a:latin typeface="Roboto Condensed"/>
                  <a:ea typeface="Roboto Condensed"/>
                  <a:cs typeface="Roboto Condensed"/>
                  <a:sym typeface="Roboto Condensed"/>
                </a:defRPr>
              </a:pPr>
              <a:endParaRPr/>
            </a:p>
            <a:p>
              <a:pPr>
                <a:lnSpc>
                  <a:spcPct val="120000"/>
                </a:lnSpc>
                <a:defRPr sz="1800" b="1">
                  <a:solidFill>
                    <a:srgbClr val="434EBE"/>
                  </a:solidFill>
                  <a:latin typeface="Roboto Condensed"/>
                  <a:ea typeface="Roboto Condensed"/>
                  <a:cs typeface="Roboto Condensed"/>
                  <a:sym typeface="Roboto Condensed"/>
                </a:defRPr>
              </a:pPr>
              <a:r>
                <a:t>Channel &amp; Campaign Insights</a:t>
              </a:r>
            </a:p>
            <a:p>
              <a:pPr>
                <a:lnSpc>
                  <a:spcPct val="120000"/>
                </a:lnSpc>
                <a:defRPr sz="1800">
                  <a:solidFill>
                    <a:srgbClr val="53585F"/>
                  </a:solidFill>
                  <a:latin typeface="Roboto Condensed"/>
                  <a:ea typeface="Roboto Condensed"/>
                  <a:cs typeface="Roboto Condensed"/>
                  <a:sym typeface="Roboto Condensed"/>
                </a:defRPr>
              </a:pPr>
              <a:r>
                <a:t>Get unprecedented insights into the various channels of engagement and the campaigns created on those channels</a:t>
              </a:r>
            </a:p>
          </p:txBody>
        </p:sp>
        <p:pic>
          <p:nvPicPr>
            <p:cNvPr id="227" name="Image" descr="Image"/>
            <p:cNvPicPr>
              <a:picLocks noChangeAspect="1"/>
            </p:cNvPicPr>
            <p:nvPr/>
          </p:nvPicPr>
          <p:blipFill>
            <a:blip r:embed="rId2">
              <a:extLst/>
            </a:blip>
            <a:stretch>
              <a:fillRect/>
            </a:stretch>
          </p:blipFill>
          <p:spPr>
            <a:xfrm>
              <a:off x="28974" y="101600"/>
              <a:ext cx="527609" cy="492218"/>
            </a:xfrm>
            <a:prstGeom prst="rect">
              <a:avLst/>
            </a:prstGeom>
            <a:ln w="12700" cap="flat">
              <a:noFill/>
              <a:miter lim="400000"/>
            </a:ln>
            <a:effectLst/>
          </p:spPr>
        </p:pic>
        <p:pic>
          <p:nvPicPr>
            <p:cNvPr id="228" name="Image" descr="Image"/>
            <p:cNvPicPr>
              <a:picLocks noChangeAspect="1"/>
            </p:cNvPicPr>
            <p:nvPr/>
          </p:nvPicPr>
          <p:blipFill>
            <a:blip r:embed="rId3">
              <a:extLst/>
            </a:blip>
            <a:stretch>
              <a:fillRect/>
            </a:stretch>
          </p:blipFill>
          <p:spPr>
            <a:xfrm>
              <a:off x="34306" y="1378586"/>
              <a:ext cx="516945" cy="492218"/>
            </a:xfrm>
            <a:prstGeom prst="rect">
              <a:avLst/>
            </a:prstGeom>
            <a:ln w="12700" cap="flat">
              <a:noFill/>
              <a:miter lim="400000"/>
            </a:ln>
            <a:effectLst/>
          </p:spPr>
        </p:pic>
        <p:pic>
          <p:nvPicPr>
            <p:cNvPr id="229" name="Image" descr="Image"/>
            <p:cNvPicPr>
              <a:picLocks noChangeAspect="1"/>
            </p:cNvPicPr>
            <p:nvPr/>
          </p:nvPicPr>
          <p:blipFill>
            <a:blip r:embed="rId4">
              <a:extLst/>
            </a:blip>
            <a:stretch>
              <a:fillRect/>
            </a:stretch>
          </p:blipFill>
          <p:spPr>
            <a:xfrm>
              <a:off x="7649426" y="3327460"/>
              <a:ext cx="469971" cy="495675"/>
            </a:xfrm>
            <a:prstGeom prst="rect">
              <a:avLst/>
            </a:prstGeom>
            <a:ln w="12700" cap="flat">
              <a:noFill/>
              <a:miter lim="400000"/>
            </a:ln>
            <a:effectLst/>
          </p:spPr>
        </p:pic>
        <p:pic>
          <p:nvPicPr>
            <p:cNvPr id="230" name="Image" descr="Image"/>
            <p:cNvPicPr>
              <a:picLocks noChangeAspect="1"/>
            </p:cNvPicPr>
            <p:nvPr/>
          </p:nvPicPr>
          <p:blipFill>
            <a:blip r:embed="rId5">
              <a:extLst/>
            </a:blip>
            <a:stretch>
              <a:fillRect/>
            </a:stretch>
          </p:blipFill>
          <p:spPr>
            <a:xfrm>
              <a:off x="7602788" y="1668296"/>
              <a:ext cx="563246" cy="563246"/>
            </a:xfrm>
            <a:prstGeom prst="rect">
              <a:avLst/>
            </a:prstGeom>
            <a:ln w="12700" cap="flat">
              <a:noFill/>
              <a:miter lim="400000"/>
            </a:ln>
            <a:effectLst/>
          </p:spPr>
        </p:pic>
        <p:pic>
          <p:nvPicPr>
            <p:cNvPr id="231" name="Image" descr="Image"/>
            <p:cNvPicPr>
              <a:picLocks noChangeAspect="1"/>
            </p:cNvPicPr>
            <p:nvPr/>
          </p:nvPicPr>
          <p:blipFill>
            <a:blip r:embed="rId6">
              <a:extLst/>
            </a:blip>
            <a:stretch>
              <a:fillRect/>
            </a:stretch>
          </p:blipFill>
          <p:spPr>
            <a:xfrm>
              <a:off x="7527607" y="139700"/>
              <a:ext cx="713608" cy="420665"/>
            </a:xfrm>
            <a:prstGeom prst="rect">
              <a:avLst/>
            </a:prstGeom>
            <a:ln w="12700" cap="flat">
              <a:noFill/>
              <a:miter lim="400000"/>
            </a:ln>
            <a:effectLst/>
          </p:spPr>
        </p:pic>
        <p:pic>
          <p:nvPicPr>
            <p:cNvPr id="232" name="Image" descr="Image"/>
            <p:cNvPicPr>
              <a:picLocks noChangeAspect="1"/>
            </p:cNvPicPr>
            <p:nvPr/>
          </p:nvPicPr>
          <p:blipFill>
            <a:blip r:embed="rId7">
              <a:extLst/>
            </a:blip>
            <a:stretch>
              <a:fillRect/>
            </a:stretch>
          </p:blipFill>
          <p:spPr>
            <a:xfrm>
              <a:off x="25759" y="3959888"/>
              <a:ext cx="534039" cy="538388"/>
            </a:xfrm>
            <a:prstGeom prst="rect">
              <a:avLst/>
            </a:prstGeom>
            <a:ln w="12700" cap="flat">
              <a:noFill/>
              <a:miter lim="400000"/>
            </a:ln>
            <a:effectLst/>
          </p:spPr>
        </p:pic>
        <p:pic>
          <p:nvPicPr>
            <p:cNvPr id="233" name="Image" descr="Image"/>
            <p:cNvPicPr>
              <a:picLocks noChangeAspect="1"/>
            </p:cNvPicPr>
            <p:nvPr/>
          </p:nvPicPr>
          <p:blipFill>
            <a:blip r:embed="rId8">
              <a:extLst/>
            </a:blip>
            <a:stretch>
              <a:fillRect/>
            </a:stretch>
          </p:blipFill>
          <p:spPr>
            <a:xfrm>
              <a:off x="0" y="5226015"/>
              <a:ext cx="585558" cy="495410"/>
            </a:xfrm>
            <a:prstGeom prst="rect">
              <a:avLst/>
            </a:prstGeom>
            <a:ln w="12700" cap="flat">
              <a:noFill/>
              <a:miter lim="400000"/>
            </a:ln>
            <a:effectLst/>
          </p:spPr>
        </p:pic>
        <p:sp>
          <p:nvSpPr>
            <p:cNvPr id="234" name="Engagement Overview…"/>
            <p:cNvSpPr txBox="1"/>
            <p:nvPr/>
          </p:nvSpPr>
          <p:spPr>
            <a:xfrm>
              <a:off x="8375394" y="0"/>
              <a:ext cx="4950197" cy="71635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6" tIns="33866" rIns="33866" bIns="33866" numCol="1" anchor="t">
              <a:noAutofit/>
            </a:bodyPr>
            <a:lstStyle/>
            <a:p>
              <a:pPr>
                <a:lnSpc>
                  <a:spcPct val="120000"/>
                </a:lnSpc>
                <a:defRPr sz="1800" b="1">
                  <a:solidFill>
                    <a:srgbClr val="434EBE"/>
                  </a:solidFill>
                  <a:latin typeface="Roboto Condensed"/>
                  <a:ea typeface="Roboto Condensed"/>
                  <a:cs typeface="Roboto Condensed"/>
                  <a:sym typeface="Roboto Condensed"/>
                </a:defRPr>
              </a:pPr>
              <a:r>
                <a:t>Engagement Overview</a:t>
              </a:r>
            </a:p>
            <a:p>
              <a:pPr>
                <a:lnSpc>
                  <a:spcPct val="120000"/>
                </a:lnSpc>
                <a:defRPr sz="1800">
                  <a:solidFill>
                    <a:srgbClr val="53585F"/>
                  </a:solidFill>
                  <a:latin typeface="Roboto Condensed"/>
                  <a:ea typeface="Roboto Condensed"/>
                  <a:cs typeface="Roboto Condensed"/>
                  <a:sym typeface="Roboto Condensed"/>
                </a:defRPr>
              </a:pPr>
              <a:r>
                <a:t>Understand how much have you been engaging your users across different channels and compare the performance of the various channels</a:t>
              </a:r>
            </a:p>
            <a:p>
              <a:pPr>
                <a:lnSpc>
                  <a:spcPct val="120000"/>
                </a:lnSpc>
                <a:defRPr sz="1800">
                  <a:solidFill>
                    <a:srgbClr val="53585F"/>
                  </a:solidFill>
                  <a:latin typeface="Roboto Condensed"/>
                  <a:ea typeface="Roboto Condensed"/>
                  <a:cs typeface="Roboto Condensed"/>
                  <a:sym typeface="Roboto Condensed"/>
                </a:defRPr>
              </a:pPr>
              <a:endParaRPr/>
            </a:p>
            <a:p>
              <a:pPr>
                <a:lnSpc>
                  <a:spcPct val="120000"/>
                </a:lnSpc>
                <a:defRPr sz="1800" b="1">
                  <a:solidFill>
                    <a:srgbClr val="434EBE"/>
                  </a:solidFill>
                  <a:latin typeface="Roboto Condensed"/>
                  <a:ea typeface="Roboto Condensed"/>
                  <a:cs typeface="Roboto Condensed"/>
                  <a:sym typeface="Roboto Condensed"/>
                </a:defRPr>
              </a:pPr>
              <a:r>
                <a:t>User Funnels</a:t>
              </a:r>
            </a:p>
            <a:p>
              <a:pPr>
                <a:lnSpc>
                  <a:spcPct val="120000"/>
                </a:lnSpc>
                <a:defRPr sz="1800">
                  <a:solidFill>
                    <a:srgbClr val="53585F"/>
                  </a:solidFill>
                  <a:latin typeface="Roboto Condensed"/>
                  <a:ea typeface="Roboto Condensed"/>
                  <a:cs typeface="Roboto Condensed"/>
                  <a:sym typeface="Roboto Condensed"/>
                </a:defRPr>
              </a:pPr>
              <a:r>
                <a:t>Identify the specific points in your product where your users drop-off, and get insights from both a campaign as well as product perspective</a:t>
              </a:r>
            </a:p>
            <a:p>
              <a:pPr>
                <a:lnSpc>
                  <a:spcPct val="120000"/>
                </a:lnSpc>
                <a:defRPr sz="1800" b="1">
                  <a:solidFill>
                    <a:srgbClr val="53585F"/>
                  </a:solidFill>
                  <a:latin typeface="Roboto Condensed"/>
                  <a:ea typeface="Roboto Condensed"/>
                  <a:cs typeface="Roboto Condensed"/>
                  <a:sym typeface="Roboto Condensed"/>
                </a:defRPr>
              </a:pPr>
              <a:endParaRPr/>
            </a:p>
            <a:p>
              <a:pPr>
                <a:lnSpc>
                  <a:spcPct val="120000"/>
                </a:lnSpc>
                <a:defRPr sz="1800" b="1">
                  <a:solidFill>
                    <a:srgbClr val="434EBE"/>
                  </a:solidFill>
                  <a:latin typeface="Roboto Condensed"/>
                  <a:ea typeface="Roboto Condensed"/>
                  <a:cs typeface="Roboto Condensed"/>
                  <a:sym typeface="Roboto Condensed"/>
                </a:defRPr>
              </a:pPr>
              <a:r>
                <a:t>Cohort Analysis</a:t>
              </a:r>
            </a:p>
            <a:p>
              <a:pPr>
                <a:lnSpc>
                  <a:spcPct val="120000"/>
                </a:lnSpc>
                <a:defRPr sz="1800">
                  <a:solidFill>
                    <a:srgbClr val="53585F"/>
                  </a:solidFill>
                  <a:latin typeface="Roboto Condensed"/>
                  <a:ea typeface="Roboto Condensed"/>
                  <a:cs typeface="Roboto Condensed"/>
                  <a:sym typeface="Roboto Condensed"/>
                </a:defRPr>
              </a:pPr>
              <a:r>
                <a:t>Understand the retention pattern of different cohorts over a period of time, based on the actions performed</a:t>
              </a:r>
            </a:p>
          </p:txBody>
        </p:sp>
      </p:grpSp>
      <p:sp>
        <p:nvSpPr>
          <p:cNvPr id="236" name="Why Choose Us?"/>
          <p:cNvSpPr txBox="1"/>
          <p:nvPr/>
        </p:nvSpPr>
        <p:spPr>
          <a:xfrm>
            <a:off x="649853" y="256542"/>
            <a:ext cx="2005303"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Why Choose Us?</a:t>
            </a:r>
          </a:p>
        </p:txBody>
      </p:sp>
      <p:sp>
        <p:nvSpPr>
          <p:cNvPr id="237" name="Journey Designer"/>
          <p:cNvSpPr txBox="1"/>
          <p:nvPr/>
        </p:nvSpPr>
        <p:spPr>
          <a:xfrm>
            <a:off x="615583" y="979644"/>
            <a:ext cx="1584145" cy="34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700">
                <a:solidFill>
                  <a:srgbClr val="DCDEE0"/>
                </a:solidFill>
                <a:latin typeface="Roboto Condensed"/>
                <a:ea typeface="Roboto Condensed"/>
                <a:cs typeface="Roboto Condensed"/>
                <a:sym typeface="Roboto Condensed"/>
              </a:defRPr>
            </a:lvl1pPr>
          </a:lstStyle>
          <a:p>
            <a:r>
              <a:t>Journey Designer    </a:t>
            </a:r>
          </a:p>
        </p:txBody>
      </p:sp>
      <p:pic>
        <p:nvPicPr>
          <p:cNvPr id="238" name="Image" descr="Image"/>
          <p:cNvPicPr>
            <a:picLocks noChangeAspect="1"/>
          </p:cNvPicPr>
          <p:nvPr/>
        </p:nvPicPr>
        <p:blipFill>
          <a:blip r:embed="rId9">
            <a:alphaModFix amt="50000"/>
            <a:extLst/>
          </a:blip>
          <a:stretch>
            <a:fillRect/>
          </a:stretch>
        </p:blipFill>
        <p:spPr>
          <a:xfrm>
            <a:off x="2463469" y="1073688"/>
            <a:ext cx="83969" cy="156985"/>
          </a:xfrm>
          <a:prstGeom prst="rect">
            <a:avLst/>
          </a:prstGeom>
          <a:ln w="12700">
            <a:miter lim="400000"/>
          </a:ln>
        </p:spPr>
      </p:pic>
      <p:sp>
        <p:nvSpPr>
          <p:cNvPr id="239" name="Enabling Product Communication"/>
          <p:cNvSpPr txBox="1"/>
          <p:nvPr/>
        </p:nvSpPr>
        <p:spPr>
          <a:xfrm>
            <a:off x="4755393" y="967295"/>
            <a:ext cx="2928560"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a:solidFill>
                  <a:srgbClr val="DCDEE0"/>
                </a:solidFill>
                <a:latin typeface="Roboto Condensed"/>
                <a:ea typeface="Roboto Condensed"/>
                <a:cs typeface="Roboto Condensed"/>
                <a:sym typeface="Roboto Condensed"/>
              </a:defRPr>
            </a:lvl1pPr>
          </a:lstStyle>
          <a:p>
            <a:r>
              <a:t>Enabling Product Communication</a:t>
            </a:r>
          </a:p>
        </p:txBody>
      </p:sp>
      <p:sp>
        <p:nvSpPr>
          <p:cNvPr id="240" name="We are Built for Scale"/>
          <p:cNvSpPr txBox="1"/>
          <p:nvPr/>
        </p:nvSpPr>
        <p:spPr>
          <a:xfrm>
            <a:off x="8225681" y="967295"/>
            <a:ext cx="2034790"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a:solidFill>
                  <a:srgbClr val="DCDEE0"/>
                </a:solidFill>
                <a:latin typeface="Roboto Condensed"/>
                <a:ea typeface="Roboto Condensed"/>
                <a:cs typeface="Roboto Condensed"/>
                <a:sym typeface="Roboto Condensed"/>
              </a:defRPr>
            </a:lvl1pPr>
          </a:lstStyle>
          <a:p>
            <a:r>
              <a:t>We are Built for Scale</a:t>
            </a:r>
          </a:p>
        </p:txBody>
      </p:sp>
      <p:pic>
        <p:nvPicPr>
          <p:cNvPr id="241" name="Image" descr="Image"/>
          <p:cNvPicPr>
            <a:picLocks noChangeAspect="1"/>
          </p:cNvPicPr>
          <p:nvPr/>
        </p:nvPicPr>
        <p:blipFill>
          <a:blip r:embed="rId9">
            <a:alphaModFix amt="50000"/>
            <a:extLst/>
          </a:blip>
          <a:stretch>
            <a:fillRect/>
          </a:stretch>
        </p:blipFill>
        <p:spPr>
          <a:xfrm>
            <a:off x="7876202" y="1073688"/>
            <a:ext cx="83970" cy="156985"/>
          </a:xfrm>
          <a:prstGeom prst="rect">
            <a:avLst/>
          </a:prstGeom>
          <a:ln w="12700">
            <a:miter lim="400000"/>
          </a:ln>
        </p:spPr>
      </p:pic>
      <p:sp>
        <p:nvSpPr>
          <p:cNvPr id="242" name="Analytics Engine"/>
          <p:cNvSpPr txBox="1"/>
          <p:nvPr/>
        </p:nvSpPr>
        <p:spPr>
          <a:xfrm>
            <a:off x="2747865" y="967295"/>
            <a:ext cx="1530882"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b="1">
                <a:solidFill>
                  <a:srgbClr val="FFFFFF"/>
                </a:solidFill>
                <a:latin typeface="Roboto Condensed"/>
                <a:ea typeface="Roboto Condensed"/>
                <a:cs typeface="Roboto Condensed"/>
                <a:sym typeface="Roboto Condensed"/>
              </a:defRPr>
            </a:lvl1pPr>
          </a:lstStyle>
          <a:p>
            <a:r>
              <a:t>Analytics Engine</a:t>
            </a:r>
          </a:p>
        </p:txBody>
      </p:sp>
      <p:pic>
        <p:nvPicPr>
          <p:cNvPr id="243" name="Image" descr="Image"/>
          <p:cNvPicPr>
            <a:picLocks noChangeAspect="1"/>
          </p:cNvPicPr>
          <p:nvPr/>
        </p:nvPicPr>
        <p:blipFill>
          <a:blip r:embed="rId9">
            <a:alphaModFix amt="50000"/>
            <a:extLst/>
          </a:blip>
          <a:stretch>
            <a:fillRect/>
          </a:stretch>
        </p:blipFill>
        <p:spPr>
          <a:xfrm>
            <a:off x="4479005" y="1073688"/>
            <a:ext cx="83969" cy="156985"/>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lide Number"/>
          <p:cNvSpPr txBox="1">
            <a:spLocks noGrp="1"/>
          </p:cNvSpPr>
          <p:nvPr>
            <p:ph type="sldNum" sz="quarter" idx="2"/>
          </p:nvPr>
        </p:nvSpPr>
        <p:spPr>
          <a:xfrm>
            <a:off x="15473237" y="9237129"/>
            <a:ext cx="165423" cy="2878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46" name="Rectangle"/>
          <p:cNvSpPr/>
          <p:nvPr/>
        </p:nvSpPr>
        <p:spPr>
          <a:xfrm>
            <a:off x="-304157" y="-1585486"/>
            <a:ext cx="16864314" cy="891735"/>
          </a:xfrm>
          <a:prstGeom prst="rect">
            <a:avLst/>
          </a:prstGeom>
          <a:gradFill>
            <a:gsLst>
              <a:gs pos="0">
                <a:srgbClr val="624080"/>
              </a:gs>
              <a:gs pos="100000">
                <a:srgbClr val="3A236F"/>
              </a:gs>
            </a:gsLst>
            <a:lin ang="3935925"/>
          </a:gradFill>
          <a:ln w="3175">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247" name="Rectangle"/>
          <p:cNvSpPr/>
          <p:nvPr/>
        </p:nvSpPr>
        <p:spPr>
          <a:xfrm>
            <a:off x="-21603" y="-269581"/>
            <a:ext cx="16299206" cy="1255001"/>
          </a:xfrm>
          <a:prstGeom prst="rect">
            <a:avLst/>
          </a:prstGeom>
          <a:solidFill>
            <a:srgbClr val="434EBE"/>
          </a:solidFill>
          <a:ln w="12700">
            <a:miter lim="400000"/>
          </a:ln>
        </p:spPr>
        <p:txBody>
          <a:bodyPr lIns="30574" tIns="30574" rIns="30574" bIns="30574" anchor="ctr"/>
          <a:lstStyle/>
          <a:p>
            <a:pPr algn="ctr" defTabSz="587022">
              <a:lnSpc>
                <a:spcPct val="100000"/>
              </a:lnSpc>
              <a:defRPr sz="1800">
                <a:solidFill>
                  <a:srgbClr val="FFFFFF"/>
                </a:solidFill>
                <a:latin typeface="Helvetica Light"/>
                <a:ea typeface="Helvetica Light"/>
                <a:cs typeface="Helvetica Light"/>
                <a:sym typeface="Helvetica Light"/>
              </a:defRPr>
            </a:pPr>
            <a:endParaRPr/>
          </a:p>
        </p:txBody>
      </p:sp>
      <p:sp>
        <p:nvSpPr>
          <p:cNvPr id="248" name="Rectangle"/>
          <p:cNvSpPr/>
          <p:nvPr/>
        </p:nvSpPr>
        <p:spPr>
          <a:xfrm>
            <a:off x="-24629" y="870647"/>
            <a:ext cx="16305258" cy="563246"/>
          </a:xfrm>
          <a:prstGeom prst="rect">
            <a:avLst/>
          </a:prstGeom>
          <a:solidFill>
            <a:srgbClr val="5166C1"/>
          </a:solidFill>
          <a:ln w="3175">
            <a:miter lim="400000"/>
          </a:ln>
        </p:spPr>
        <p:txBody>
          <a:bodyPr lIns="33866" tIns="33866" rIns="33866" bIns="33866" anchor="ctr"/>
          <a:lstStyle/>
          <a:p>
            <a:pPr algn="ctr" defTabSz="587022">
              <a:lnSpc>
                <a:spcPct val="100000"/>
              </a:lnSpc>
              <a:tabLst>
                <a:tab pos="2565400" algn="l"/>
              </a:tabLst>
              <a:defRPr>
                <a:solidFill>
                  <a:srgbClr val="FFFFFF"/>
                </a:solidFill>
                <a:latin typeface="Helvetica Light"/>
                <a:ea typeface="Helvetica Light"/>
                <a:cs typeface="Helvetica Light"/>
                <a:sym typeface="Helvetica Light"/>
              </a:defRPr>
            </a:pPr>
            <a:endParaRPr/>
          </a:p>
        </p:txBody>
      </p:sp>
      <p:sp>
        <p:nvSpPr>
          <p:cNvPr id="249" name="With WebEngage you can easily stitch real-time consumer behavioural data from your website and mobile apps with data from your product catalogue, data warehouse, third-party data stores to make it actionable."/>
          <p:cNvSpPr txBox="1"/>
          <p:nvPr/>
        </p:nvSpPr>
        <p:spPr>
          <a:xfrm>
            <a:off x="653948" y="1775466"/>
            <a:ext cx="11869355" cy="772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2100">
                <a:solidFill>
                  <a:srgbClr val="404349"/>
                </a:solidFill>
                <a:latin typeface="Roboto Condensed"/>
                <a:ea typeface="Roboto Condensed"/>
                <a:cs typeface="Roboto Condensed"/>
                <a:sym typeface="Roboto Condensed"/>
              </a:defRPr>
            </a:lvl1pPr>
          </a:lstStyle>
          <a:p>
            <a:r>
              <a:t>With WebEngage you can easily stitch real-time consumer behavioural data from your website and mobile apps with data from your product catalogue, data warehouse, third-party data stores to make it actionable.</a:t>
            </a:r>
          </a:p>
        </p:txBody>
      </p:sp>
      <p:grpSp>
        <p:nvGrpSpPr>
          <p:cNvPr id="257" name="Group"/>
          <p:cNvGrpSpPr/>
          <p:nvPr/>
        </p:nvGrpSpPr>
        <p:grpSpPr>
          <a:xfrm>
            <a:off x="730148" y="3050944"/>
            <a:ext cx="14223452" cy="4818688"/>
            <a:chOff x="0" y="0"/>
            <a:chExt cx="14223450" cy="4818686"/>
          </a:xfrm>
        </p:grpSpPr>
        <p:sp>
          <p:nvSpPr>
            <p:cNvPr id="250" name="Abstract your Product and Marketing Messaging…"/>
            <p:cNvSpPr txBox="1"/>
            <p:nvPr/>
          </p:nvSpPr>
          <p:spPr>
            <a:xfrm>
              <a:off x="733585" y="0"/>
              <a:ext cx="5752387" cy="48186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6" tIns="33866" rIns="33866" bIns="33866" numCol="1" anchor="t">
              <a:noAutofit/>
            </a:bodyPr>
            <a:lstStyle/>
            <a:p>
              <a:pPr>
                <a:lnSpc>
                  <a:spcPct val="120000"/>
                </a:lnSpc>
                <a:defRPr sz="1800" b="1">
                  <a:solidFill>
                    <a:srgbClr val="434EBE"/>
                  </a:solidFill>
                  <a:latin typeface="Roboto Condensed"/>
                  <a:ea typeface="Roboto Condensed"/>
                  <a:cs typeface="Roboto Condensed"/>
                  <a:sym typeface="Roboto Condensed"/>
                </a:defRPr>
              </a:pPr>
              <a:r>
                <a:t>Abstract your Product and Marketing Messaging</a:t>
              </a:r>
            </a:p>
            <a:p>
              <a:pPr>
                <a:lnSpc>
                  <a:spcPct val="120000"/>
                </a:lnSpc>
                <a:defRPr sz="1800">
                  <a:solidFill>
                    <a:srgbClr val="53585F"/>
                  </a:solidFill>
                  <a:latin typeface="Roboto Condensed"/>
                  <a:ea typeface="Roboto Condensed"/>
                  <a:cs typeface="Roboto Condensed"/>
                  <a:sym typeface="Roboto Condensed"/>
                </a:defRPr>
              </a:pPr>
              <a:r>
                <a:t>Easily configure the logic and rules to trigger your product and marketing communication without the dependency on your Tech team</a:t>
              </a:r>
            </a:p>
            <a:p>
              <a:pPr>
                <a:lnSpc>
                  <a:spcPct val="120000"/>
                </a:lnSpc>
                <a:defRPr sz="1800">
                  <a:solidFill>
                    <a:srgbClr val="53585F"/>
                  </a:solidFill>
                  <a:latin typeface="Roboto Condensed"/>
                  <a:ea typeface="Roboto Condensed"/>
                  <a:cs typeface="Roboto Condensed"/>
                  <a:sym typeface="Roboto Condensed"/>
                </a:defRPr>
              </a:pPr>
              <a:endParaRPr/>
            </a:p>
            <a:p>
              <a:pPr>
                <a:lnSpc>
                  <a:spcPct val="120000"/>
                </a:lnSpc>
                <a:defRPr sz="1800" b="1">
                  <a:solidFill>
                    <a:srgbClr val="434EBE"/>
                  </a:solidFill>
                  <a:latin typeface="Roboto Condensed"/>
                  <a:ea typeface="Roboto Condensed"/>
                  <a:cs typeface="Roboto Condensed"/>
                  <a:sym typeface="Roboto Condensed"/>
                </a:defRPr>
              </a:pPr>
              <a:r>
                <a:t>Send Communication until Read</a:t>
              </a:r>
            </a:p>
            <a:p>
              <a:pPr>
                <a:lnSpc>
                  <a:spcPct val="120000"/>
                </a:lnSpc>
                <a:defRPr sz="1800">
                  <a:solidFill>
                    <a:srgbClr val="53585F"/>
                  </a:solidFill>
                  <a:latin typeface="Roboto Condensed"/>
                  <a:ea typeface="Roboto Condensed"/>
                  <a:cs typeface="Roboto Condensed"/>
                  <a:sym typeface="Roboto Condensed"/>
                </a:defRPr>
              </a:pPr>
              <a:r>
                <a:t>With Cross Channel communication reach out to your customers until they have read your message</a:t>
              </a:r>
            </a:p>
            <a:p>
              <a:pPr>
                <a:lnSpc>
                  <a:spcPct val="120000"/>
                </a:lnSpc>
                <a:defRPr sz="1800">
                  <a:solidFill>
                    <a:srgbClr val="53585F"/>
                  </a:solidFill>
                  <a:latin typeface="Roboto Condensed"/>
                  <a:ea typeface="Roboto Condensed"/>
                  <a:cs typeface="Roboto Condensed"/>
                  <a:sym typeface="Roboto Condensed"/>
                </a:defRPr>
              </a:pPr>
              <a:endParaRPr/>
            </a:p>
            <a:p>
              <a:pPr>
                <a:lnSpc>
                  <a:spcPct val="120000"/>
                </a:lnSpc>
                <a:defRPr sz="1800" b="1">
                  <a:solidFill>
                    <a:srgbClr val="434EBE"/>
                  </a:solidFill>
                  <a:latin typeface="Roboto Condensed"/>
                  <a:ea typeface="Roboto Condensed"/>
                  <a:cs typeface="Roboto Condensed"/>
                  <a:sym typeface="Roboto Condensed"/>
                </a:defRPr>
              </a:pPr>
              <a:r>
                <a:t>Target using your Bi systems, engage using Ours</a:t>
              </a:r>
            </a:p>
            <a:p>
              <a:pPr>
                <a:lnSpc>
                  <a:spcPct val="120000"/>
                </a:lnSpc>
                <a:defRPr sz="1800">
                  <a:solidFill>
                    <a:srgbClr val="53585F"/>
                  </a:solidFill>
                  <a:latin typeface="Roboto Condensed"/>
                  <a:ea typeface="Roboto Condensed"/>
                  <a:cs typeface="Roboto Condensed"/>
                  <a:sym typeface="Roboto Condensed"/>
                </a:defRPr>
              </a:pPr>
              <a:r>
                <a:t>Sync your BI segmentation logic with our systems directly and engage with your users through our platform</a:t>
              </a:r>
            </a:p>
          </p:txBody>
        </p:sp>
        <p:pic>
          <p:nvPicPr>
            <p:cNvPr id="251" name="Image" descr="Image"/>
            <p:cNvPicPr>
              <a:picLocks/>
            </p:cNvPicPr>
            <p:nvPr/>
          </p:nvPicPr>
          <p:blipFill>
            <a:blip r:embed="rId2">
              <a:extLst/>
            </a:blip>
            <a:stretch>
              <a:fillRect/>
            </a:stretch>
          </p:blipFill>
          <p:spPr>
            <a:xfrm>
              <a:off x="7514475" y="83690"/>
              <a:ext cx="467223" cy="444875"/>
            </a:xfrm>
            <a:prstGeom prst="rect">
              <a:avLst/>
            </a:prstGeom>
            <a:ln w="12700" cap="flat">
              <a:noFill/>
              <a:miter lim="400000"/>
            </a:ln>
            <a:effectLst/>
          </p:spPr>
        </p:pic>
        <p:pic>
          <p:nvPicPr>
            <p:cNvPr id="252" name="Image" descr="Image"/>
            <p:cNvPicPr>
              <a:picLocks/>
            </p:cNvPicPr>
            <p:nvPr/>
          </p:nvPicPr>
          <p:blipFill>
            <a:blip r:embed="rId3">
              <a:extLst/>
            </a:blip>
            <a:stretch>
              <a:fillRect/>
            </a:stretch>
          </p:blipFill>
          <p:spPr>
            <a:xfrm>
              <a:off x="7514475" y="1415775"/>
              <a:ext cx="467223" cy="467224"/>
            </a:xfrm>
            <a:prstGeom prst="rect">
              <a:avLst/>
            </a:prstGeom>
            <a:ln w="12700" cap="flat">
              <a:noFill/>
              <a:miter lim="400000"/>
            </a:ln>
            <a:effectLst/>
          </p:spPr>
        </p:pic>
        <p:pic>
          <p:nvPicPr>
            <p:cNvPr id="253" name="Image" descr="Image"/>
            <p:cNvPicPr>
              <a:picLocks/>
            </p:cNvPicPr>
            <p:nvPr/>
          </p:nvPicPr>
          <p:blipFill>
            <a:blip r:embed="rId4">
              <a:extLst/>
            </a:blip>
            <a:srcRect/>
            <a:stretch>
              <a:fillRect/>
            </a:stretch>
          </p:blipFill>
          <p:spPr>
            <a:xfrm>
              <a:off x="106957" y="83690"/>
              <a:ext cx="387128" cy="469067"/>
            </a:xfrm>
            <a:prstGeom prst="rect">
              <a:avLst/>
            </a:prstGeom>
            <a:ln w="12700" cap="flat">
              <a:noFill/>
              <a:miter lim="400000"/>
            </a:ln>
            <a:effectLst/>
          </p:spPr>
        </p:pic>
        <p:pic>
          <p:nvPicPr>
            <p:cNvPr id="254" name="Image" descr="Image"/>
            <p:cNvPicPr>
              <a:picLocks/>
            </p:cNvPicPr>
            <p:nvPr/>
          </p:nvPicPr>
          <p:blipFill>
            <a:blip r:embed="rId5">
              <a:extLst/>
            </a:blip>
            <a:srcRect/>
            <a:stretch>
              <a:fillRect/>
            </a:stretch>
          </p:blipFill>
          <p:spPr>
            <a:xfrm>
              <a:off x="0" y="1727716"/>
              <a:ext cx="600715" cy="344177"/>
            </a:xfrm>
            <a:prstGeom prst="rect">
              <a:avLst/>
            </a:prstGeom>
            <a:ln w="12700" cap="flat">
              <a:noFill/>
              <a:miter lim="400000"/>
            </a:ln>
            <a:effectLst/>
          </p:spPr>
        </p:pic>
        <p:pic>
          <p:nvPicPr>
            <p:cNvPr id="255" name="Image" descr="Image"/>
            <p:cNvPicPr>
              <a:picLocks/>
            </p:cNvPicPr>
            <p:nvPr/>
          </p:nvPicPr>
          <p:blipFill>
            <a:blip r:embed="rId6">
              <a:extLst/>
            </a:blip>
            <a:stretch>
              <a:fillRect/>
            </a:stretch>
          </p:blipFill>
          <p:spPr>
            <a:xfrm>
              <a:off x="66823" y="2954627"/>
              <a:ext cx="467223" cy="468635"/>
            </a:xfrm>
            <a:prstGeom prst="rect">
              <a:avLst/>
            </a:prstGeom>
            <a:ln w="12700" cap="flat">
              <a:noFill/>
              <a:miter lim="400000"/>
            </a:ln>
            <a:effectLst/>
          </p:spPr>
        </p:pic>
        <p:sp>
          <p:nvSpPr>
            <p:cNvPr id="256" name="Ingest offline events using Api/batch upload…"/>
            <p:cNvSpPr txBox="1"/>
            <p:nvPr/>
          </p:nvSpPr>
          <p:spPr>
            <a:xfrm>
              <a:off x="8198125" y="0"/>
              <a:ext cx="6025326" cy="34014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66" tIns="33866" rIns="33866" bIns="33866" numCol="1" anchor="t">
              <a:noAutofit/>
            </a:bodyPr>
            <a:lstStyle/>
            <a:p>
              <a:pPr>
                <a:lnSpc>
                  <a:spcPct val="120000"/>
                </a:lnSpc>
                <a:defRPr sz="1800" b="1">
                  <a:solidFill>
                    <a:srgbClr val="434EBE"/>
                  </a:solidFill>
                  <a:latin typeface="Roboto Condensed"/>
                  <a:ea typeface="Roboto Condensed"/>
                  <a:cs typeface="Roboto Condensed"/>
                  <a:sym typeface="Roboto Condensed"/>
                </a:defRPr>
              </a:pPr>
              <a:r>
                <a:t>Ingest offline events using </a:t>
              </a:r>
              <a:r>
                <a:rPr cap="all"/>
                <a:t>Api</a:t>
              </a:r>
              <a:r>
                <a:t>/batch upload</a:t>
              </a:r>
            </a:p>
            <a:p>
              <a:pPr>
                <a:lnSpc>
                  <a:spcPct val="120000"/>
                </a:lnSpc>
                <a:defRPr sz="1800">
                  <a:solidFill>
                    <a:srgbClr val="53585F"/>
                  </a:solidFill>
                  <a:latin typeface="Roboto Condensed"/>
                  <a:ea typeface="Roboto Condensed"/>
                  <a:cs typeface="Roboto Condensed"/>
                  <a:sym typeface="Roboto Condensed"/>
                </a:defRPr>
              </a:pPr>
              <a:r>
                <a:t>Sync all events that occur outside the website or app with relation to a particular user via </a:t>
              </a:r>
              <a:r>
                <a:rPr cap="all"/>
                <a:t>API</a:t>
              </a:r>
              <a:r>
                <a:t> or batch upload</a:t>
              </a:r>
            </a:p>
            <a:p>
              <a:pPr>
                <a:lnSpc>
                  <a:spcPct val="120000"/>
                </a:lnSpc>
                <a:defRPr sz="1800">
                  <a:solidFill>
                    <a:srgbClr val="53585F"/>
                  </a:solidFill>
                  <a:latin typeface="Roboto Condensed"/>
                  <a:ea typeface="Roboto Condensed"/>
                  <a:cs typeface="Roboto Condensed"/>
                  <a:sym typeface="Roboto Condensed"/>
                </a:defRPr>
              </a:pPr>
              <a:endParaRPr/>
            </a:p>
            <a:p>
              <a:pPr>
                <a:lnSpc>
                  <a:spcPct val="120000"/>
                </a:lnSpc>
                <a:defRPr sz="1800" b="1">
                  <a:solidFill>
                    <a:srgbClr val="434EBE"/>
                  </a:solidFill>
                  <a:latin typeface="Roboto Condensed"/>
                  <a:ea typeface="Roboto Condensed"/>
                  <a:cs typeface="Roboto Condensed"/>
                  <a:sym typeface="Roboto Condensed"/>
                </a:defRPr>
              </a:pPr>
              <a:r>
                <a:t>Run on-the-fly experiments - measure impact - adapt in real time</a:t>
              </a:r>
            </a:p>
            <a:p>
              <a:pPr>
                <a:lnSpc>
                  <a:spcPct val="120000"/>
                </a:lnSpc>
                <a:defRPr sz="1800">
                  <a:solidFill>
                    <a:srgbClr val="53585F"/>
                  </a:solidFill>
                  <a:latin typeface="Roboto Condensed"/>
                  <a:ea typeface="Roboto Condensed"/>
                  <a:cs typeface="Roboto Condensed"/>
                  <a:sym typeface="Roboto Condensed"/>
                </a:defRPr>
              </a:pPr>
              <a:r>
                <a:t>We help you run control groups, run multi variate tests and measure conversions within a single dashboard. After the initial set up, spend your time on optimisation</a:t>
              </a:r>
            </a:p>
          </p:txBody>
        </p:sp>
      </p:grpSp>
      <p:sp>
        <p:nvSpPr>
          <p:cNvPr id="258" name="Why Choose Us?"/>
          <p:cNvSpPr txBox="1"/>
          <p:nvPr/>
        </p:nvSpPr>
        <p:spPr>
          <a:xfrm>
            <a:off x="649853" y="256542"/>
            <a:ext cx="2005303"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Why Choose Us?</a:t>
            </a:r>
          </a:p>
        </p:txBody>
      </p:sp>
      <p:sp>
        <p:nvSpPr>
          <p:cNvPr id="259" name="Journey Designer"/>
          <p:cNvSpPr txBox="1"/>
          <p:nvPr/>
        </p:nvSpPr>
        <p:spPr>
          <a:xfrm>
            <a:off x="615583" y="979644"/>
            <a:ext cx="1584145" cy="34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700">
                <a:solidFill>
                  <a:srgbClr val="DCDEE0"/>
                </a:solidFill>
                <a:latin typeface="Roboto Condensed"/>
                <a:ea typeface="Roboto Condensed"/>
                <a:cs typeface="Roboto Condensed"/>
                <a:sym typeface="Roboto Condensed"/>
              </a:defRPr>
            </a:lvl1pPr>
          </a:lstStyle>
          <a:p>
            <a:r>
              <a:t>Journey Designer    </a:t>
            </a:r>
          </a:p>
        </p:txBody>
      </p:sp>
      <p:pic>
        <p:nvPicPr>
          <p:cNvPr id="260" name="Image" descr="Image"/>
          <p:cNvPicPr>
            <a:picLocks noChangeAspect="1"/>
          </p:cNvPicPr>
          <p:nvPr/>
        </p:nvPicPr>
        <p:blipFill>
          <a:blip r:embed="rId7">
            <a:alphaModFix amt="50000"/>
            <a:extLst/>
          </a:blip>
          <a:stretch>
            <a:fillRect/>
          </a:stretch>
        </p:blipFill>
        <p:spPr>
          <a:xfrm>
            <a:off x="2463469" y="1073688"/>
            <a:ext cx="83969" cy="156985"/>
          </a:xfrm>
          <a:prstGeom prst="rect">
            <a:avLst/>
          </a:prstGeom>
          <a:ln w="12700">
            <a:miter lim="400000"/>
          </a:ln>
        </p:spPr>
      </p:pic>
      <p:sp>
        <p:nvSpPr>
          <p:cNvPr id="261" name="Enabling Product Communication"/>
          <p:cNvSpPr txBox="1"/>
          <p:nvPr/>
        </p:nvSpPr>
        <p:spPr>
          <a:xfrm>
            <a:off x="4755393" y="967295"/>
            <a:ext cx="2993642"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b="1">
                <a:solidFill>
                  <a:srgbClr val="FFFFFF"/>
                </a:solidFill>
                <a:latin typeface="Roboto Condensed"/>
                <a:ea typeface="Roboto Condensed"/>
                <a:cs typeface="Roboto Condensed"/>
                <a:sym typeface="Roboto Condensed"/>
              </a:defRPr>
            </a:lvl1pPr>
          </a:lstStyle>
          <a:p>
            <a:r>
              <a:t>Enabling Product Communication</a:t>
            </a:r>
          </a:p>
        </p:txBody>
      </p:sp>
      <p:sp>
        <p:nvSpPr>
          <p:cNvPr id="262" name="We are Built for Scale"/>
          <p:cNvSpPr txBox="1"/>
          <p:nvPr/>
        </p:nvSpPr>
        <p:spPr>
          <a:xfrm>
            <a:off x="8225681" y="967295"/>
            <a:ext cx="2034790"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a:solidFill>
                  <a:srgbClr val="DCDEE0"/>
                </a:solidFill>
                <a:latin typeface="Roboto Condensed"/>
                <a:ea typeface="Roboto Condensed"/>
                <a:cs typeface="Roboto Condensed"/>
                <a:sym typeface="Roboto Condensed"/>
              </a:defRPr>
            </a:lvl1pPr>
          </a:lstStyle>
          <a:p>
            <a:r>
              <a:t>We are Built for Scale</a:t>
            </a:r>
          </a:p>
        </p:txBody>
      </p:sp>
      <p:pic>
        <p:nvPicPr>
          <p:cNvPr id="263" name="Image" descr="Image"/>
          <p:cNvPicPr>
            <a:picLocks noChangeAspect="1"/>
          </p:cNvPicPr>
          <p:nvPr/>
        </p:nvPicPr>
        <p:blipFill>
          <a:blip r:embed="rId7">
            <a:alphaModFix amt="50000"/>
            <a:extLst/>
          </a:blip>
          <a:stretch>
            <a:fillRect/>
          </a:stretch>
        </p:blipFill>
        <p:spPr>
          <a:xfrm>
            <a:off x="7876202" y="1073688"/>
            <a:ext cx="83970" cy="156985"/>
          </a:xfrm>
          <a:prstGeom prst="rect">
            <a:avLst/>
          </a:prstGeom>
          <a:ln w="12700">
            <a:miter lim="400000"/>
          </a:ln>
        </p:spPr>
      </p:pic>
      <p:sp>
        <p:nvSpPr>
          <p:cNvPr id="264" name="Analytics Engine"/>
          <p:cNvSpPr txBox="1"/>
          <p:nvPr/>
        </p:nvSpPr>
        <p:spPr>
          <a:xfrm>
            <a:off x="2747865" y="967295"/>
            <a:ext cx="1530882"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a:solidFill>
                  <a:srgbClr val="DCDEE0"/>
                </a:solidFill>
                <a:latin typeface="Roboto Condensed"/>
                <a:ea typeface="Roboto Condensed"/>
                <a:cs typeface="Roboto Condensed"/>
                <a:sym typeface="Roboto Condensed"/>
              </a:defRPr>
            </a:lvl1pPr>
          </a:lstStyle>
          <a:p>
            <a:r>
              <a:t>Analytics Engine</a:t>
            </a:r>
          </a:p>
        </p:txBody>
      </p:sp>
      <p:pic>
        <p:nvPicPr>
          <p:cNvPr id="265" name="Image" descr="Image"/>
          <p:cNvPicPr>
            <a:picLocks noChangeAspect="1"/>
          </p:cNvPicPr>
          <p:nvPr/>
        </p:nvPicPr>
        <p:blipFill>
          <a:blip r:embed="rId7">
            <a:alphaModFix amt="50000"/>
            <a:extLst/>
          </a:blip>
          <a:stretch>
            <a:fillRect/>
          </a:stretch>
        </p:blipFill>
        <p:spPr>
          <a:xfrm>
            <a:off x="4479005" y="1073688"/>
            <a:ext cx="83969" cy="156985"/>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lide Number"/>
          <p:cNvSpPr txBox="1">
            <a:spLocks noGrp="1"/>
          </p:cNvSpPr>
          <p:nvPr>
            <p:ph type="sldNum" sz="quarter" idx="4294967295"/>
          </p:nvPr>
        </p:nvSpPr>
        <p:spPr>
          <a:xfrm>
            <a:off x="15473236" y="9237128"/>
            <a:ext cx="165421" cy="287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lstStyle>
            <a:lvl1pPr>
              <a:defRPr>
                <a:solidFill>
                  <a:srgbClr val="53585F"/>
                </a:solidFill>
              </a:defRPr>
            </a:lvl1pPr>
          </a:lstStyle>
          <a:p>
            <a:fld id="{86CB4B4D-7CA3-9044-876B-883B54F8677D}" type="slidenum">
              <a:t>8</a:t>
            </a:fld>
            <a:endParaRPr/>
          </a:p>
        </p:txBody>
      </p:sp>
      <p:grpSp>
        <p:nvGrpSpPr>
          <p:cNvPr id="274" name="Group"/>
          <p:cNvGrpSpPr/>
          <p:nvPr/>
        </p:nvGrpSpPr>
        <p:grpSpPr>
          <a:xfrm>
            <a:off x="1591228" y="8444614"/>
            <a:ext cx="11172271" cy="666354"/>
            <a:chOff x="0" y="0"/>
            <a:chExt cx="11116864" cy="666353"/>
          </a:xfrm>
        </p:grpSpPr>
        <p:pic>
          <p:nvPicPr>
            <p:cNvPr id="268" name="Goibibo_logo.jpeg" descr="Goibibo_logo.jpeg"/>
            <p:cNvPicPr>
              <a:picLocks noChangeAspect="1"/>
            </p:cNvPicPr>
            <p:nvPr/>
          </p:nvPicPr>
          <p:blipFill>
            <a:blip r:embed="rId2">
              <a:extLst/>
            </a:blip>
            <a:srcRect/>
            <a:stretch>
              <a:fillRect/>
            </a:stretch>
          </p:blipFill>
          <p:spPr>
            <a:xfrm>
              <a:off x="2515489" y="2381"/>
              <a:ext cx="1692873" cy="661685"/>
            </a:xfrm>
            <a:prstGeom prst="rect">
              <a:avLst/>
            </a:prstGeom>
            <a:ln w="12700" cap="flat">
              <a:noFill/>
              <a:miter lim="400000"/>
            </a:ln>
            <a:effectLst/>
          </p:spPr>
        </p:pic>
        <p:pic>
          <p:nvPicPr>
            <p:cNvPr id="269" name="Picture 2" descr="Picture 2"/>
            <p:cNvPicPr>
              <a:picLocks noChangeAspect="1"/>
            </p:cNvPicPr>
            <p:nvPr/>
          </p:nvPicPr>
          <p:blipFill>
            <a:blip r:embed="rId3">
              <a:extLst/>
            </a:blip>
            <a:stretch>
              <a:fillRect/>
            </a:stretch>
          </p:blipFill>
          <p:spPr>
            <a:xfrm>
              <a:off x="0" y="0"/>
              <a:ext cx="2143433" cy="666353"/>
            </a:xfrm>
            <a:prstGeom prst="rect">
              <a:avLst/>
            </a:prstGeom>
            <a:ln w="12700" cap="flat">
              <a:noFill/>
              <a:miter lim="400000"/>
            </a:ln>
            <a:effectLst/>
          </p:spPr>
        </p:pic>
        <p:pic>
          <p:nvPicPr>
            <p:cNvPr id="270" name="Picture 4" descr="Picture 4"/>
            <p:cNvPicPr>
              <a:picLocks noChangeAspect="1"/>
            </p:cNvPicPr>
            <p:nvPr/>
          </p:nvPicPr>
          <p:blipFill>
            <a:blip r:embed="rId4">
              <a:extLst/>
            </a:blip>
            <a:srcRect/>
            <a:stretch>
              <a:fillRect/>
            </a:stretch>
          </p:blipFill>
          <p:spPr>
            <a:xfrm>
              <a:off x="9298106" y="21431"/>
              <a:ext cx="1818758" cy="572716"/>
            </a:xfrm>
            <a:prstGeom prst="rect">
              <a:avLst/>
            </a:prstGeom>
            <a:ln w="12700" cap="flat">
              <a:noFill/>
              <a:miter lim="400000"/>
            </a:ln>
            <a:effectLst/>
          </p:spPr>
        </p:pic>
        <p:pic>
          <p:nvPicPr>
            <p:cNvPr id="271" name="Picture 6" descr="Picture 6"/>
            <p:cNvPicPr>
              <a:picLocks noChangeAspect="1"/>
            </p:cNvPicPr>
            <p:nvPr/>
          </p:nvPicPr>
          <p:blipFill>
            <a:blip r:embed="rId5">
              <a:extLst/>
            </a:blip>
            <a:srcRect t="18761" b="18761"/>
            <a:stretch>
              <a:fillRect/>
            </a:stretch>
          </p:blipFill>
          <p:spPr>
            <a:xfrm>
              <a:off x="4747654" y="125015"/>
              <a:ext cx="1809220" cy="416323"/>
            </a:xfrm>
            <a:prstGeom prst="rect">
              <a:avLst/>
            </a:prstGeom>
            <a:ln w="12700" cap="flat">
              <a:noFill/>
              <a:miter lim="400000"/>
            </a:ln>
            <a:effectLst/>
          </p:spPr>
        </p:pic>
        <p:pic>
          <p:nvPicPr>
            <p:cNvPr id="272" name="Picture 8" descr="Picture 8"/>
            <p:cNvPicPr>
              <a:picLocks noChangeAspect="1"/>
            </p:cNvPicPr>
            <p:nvPr/>
          </p:nvPicPr>
          <p:blipFill>
            <a:blip r:embed="rId6">
              <a:extLst/>
            </a:blip>
            <a:stretch>
              <a:fillRect/>
            </a:stretch>
          </p:blipFill>
          <p:spPr>
            <a:xfrm>
              <a:off x="7051215" y="0"/>
              <a:ext cx="1782846" cy="666353"/>
            </a:xfrm>
            <a:prstGeom prst="rect">
              <a:avLst/>
            </a:prstGeom>
            <a:ln w="12700" cap="flat">
              <a:noFill/>
              <a:miter lim="400000"/>
            </a:ln>
            <a:effectLst/>
          </p:spPr>
        </p:pic>
      </p:grpSp>
      <p:sp>
        <p:nvSpPr>
          <p:cNvPr id="275" name="Trusted By"/>
          <p:cNvSpPr txBox="1"/>
          <p:nvPr/>
        </p:nvSpPr>
        <p:spPr>
          <a:xfrm>
            <a:off x="7235235" y="7812190"/>
            <a:ext cx="1460481"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a:defRPr sz="1800">
                <a:solidFill>
                  <a:srgbClr val="A6AAA9"/>
                </a:solidFill>
                <a:latin typeface="Roboto Condensed"/>
                <a:ea typeface="Roboto Condensed"/>
                <a:cs typeface="Roboto Condensed"/>
                <a:sym typeface="Roboto Condensed"/>
              </a:defRPr>
            </a:lvl1pPr>
          </a:lstStyle>
          <a:p>
            <a:r>
              <a:t>Trusted By</a:t>
            </a:r>
          </a:p>
        </p:txBody>
      </p:sp>
      <p:sp>
        <p:nvSpPr>
          <p:cNvPr id="276" name="WebEngage Is Here To Cater To All Your Needs For Today And Even For Future When Your Business Scales Multiple Folds."/>
          <p:cNvSpPr txBox="1"/>
          <p:nvPr/>
        </p:nvSpPr>
        <p:spPr>
          <a:xfrm>
            <a:off x="1708827" y="2006501"/>
            <a:ext cx="12838346"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20000"/>
              </a:lnSpc>
              <a:defRPr sz="2100">
                <a:solidFill>
                  <a:srgbClr val="404349"/>
                </a:solidFill>
                <a:latin typeface="Roboto Condensed"/>
                <a:ea typeface="Roboto Condensed"/>
                <a:cs typeface="Roboto Condensed"/>
                <a:sym typeface="Roboto Condensed"/>
              </a:defRPr>
            </a:lvl1pPr>
          </a:lstStyle>
          <a:p>
            <a:r>
              <a:t>WebEngage Is Here To Cater To All Your Needs For Today And Even For Future When Your Business Scales Multiple Folds.</a:t>
            </a:r>
          </a:p>
        </p:txBody>
      </p:sp>
      <p:sp>
        <p:nvSpPr>
          <p:cNvPr id="277" name="Line"/>
          <p:cNvSpPr/>
          <p:nvPr/>
        </p:nvSpPr>
        <p:spPr>
          <a:xfrm flipV="1">
            <a:off x="5606129" y="3098800"/>
            <a:ext cx="1" cy="1469772"/>
          </a:xfrm>
          <a:prstGeom prst="line">
            <a:avLst/>
          </a:prstGeom>
          <a:ln>
            <a:solidFill>
              <a:srgbClr val="DCDEE0"/>
            </a:solidFill>
            <a:miter lim="400000"/>
          </a:ln>
        </p:spPr>
        <p:txBody>
          <a:bodyPr lIns="33866" tIns="33866" rIns="33866" bIns="33866"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278" name="Line"/>
          <p:cNvSpPr/>
          <p:nvPr/>
        </p:nvSpPr>
        <p:spPr>
          <a:xfrm flipV="1">
            <a:off x="10333767" y="3098800"/>
            <a:ext cx="1" cy="1469772"/>
          </a:xfrm>
          <a:prstGeom prst="line">
            <a:avLst/>
          </a:prstGeom>
          <a:ln>
            <a:solidFill>
              <a:srgbClr val="DCDEE0"/>
            </a:solidFill>
            <a:miter lim="400000"/>
          </a:ln>
        </p:spPr>
        <p:txBody>
          <a:bodyPr lIns="33866" tIns="33866" rIns="33866" bIns="33866"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279" name="Line"/>
          <p:cNvSpPr/>
          <p:nvPr/>
        </p:nvSpPr>
        <p:spPr>
          <a:xfrm flipV="1">
            <a:off x="7888692" y="5384800"/>
            <a:ext cx="1" cy="1470158"/>
          </a:xfrm>
          <a:prstGeom prst="line">
            <a:avLst/>
          </a:prstGeom>
          <a:ln>
            <a:solidFill>
              <a:srgbClr val="DCDEE0"/>
            </a:solidFill>
            <a:miter lim="400000"/>
          </a:ln>
        </p:spPr>
        <p:txBody>
          <a:bodyPr lIns="33866" tIns="33866" rIns="33866" bIns="33866" anchor="ctr"/>
          <a:lstStyle/>
          <a:p>
            <a:pPr algn="ctr" defTabSz="587022">
              <a:lnSpc>
                <a:spcPct val="100000"/>
              </a:lnSpc>
              <a:defRPr>
                <a:solidFill>
                  <a:srgbClr val="000000"/>
                </a:solidFill>
                <a:latin typeface="Helvetica Light"/>
                <a:ea typeface="Helvetica Light"/>
                <a:cs typeface="Helvetica Light"/>
                <a:sym typeface="Helvetica Light"/>
              </a:defRPr>
            </a:pPr>
            <a:endParaRPr/>
          </a:p>
        </p:txBody>
      </p:sp>
      <p:sp>
        <p:nvSpPr>
          <p:cNvPr id="280" name="Happy customers"/>
          <p:cNvSpPr txBox="1"/>
          <p:nvPr/>
        </p:nvSpPr>
        <p:spPr>
          <a:xfrm>
            <a:off x="2152504" y="4017052"/>
            <a:ext cx="2282529"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nchor="ctr"/>
          <a:lstStyle>
            <a:lvl1pPr algn="ctr" defTabSz="587022">
              <a:lnSpc>
                <a:spcPct val="100000"/>
              </a:lnSpc>
              <a:defRPr sz="2100">
                <a:solidFill>
                  <a:srgbClr val="53585F"/>
                </a:solidFill>
                <a:latin typeface="Roboto Condensed"/>
                <a:ea typeface="Roboto Condensed"/>
                <a:cs typeface="Roboto Condensed"/>
                <a:sym typeface="Roboto Condensed"/>
              </a:defRPr>
            </a:lvl1pPr>
          </a:lstStyle>
          <a:p>
            <a:r>
              <a:t>Happy customers</a:t>
            </a:r>
          </a:p>
        </p:txBody>
      </p:sp>
      <p:sp>
        <p:nvSpPr>
          <p:cNvPr id="281" name="45000+"/>
          <p:cNvSpPr txBox="1"/>
          <p:nvPr/>
        </p:nvSpPr>
        <p:spPr>
          <a:xfrm>
            <a:off x="2819220" y="3302879"/>
            <a:ext cx="1584145" cy="563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lgn="ctr" defTabSz="587022">
              <a:lnSpc>
                <a:spcPct val="100000"/>
              </a:lnSpc>
              <a:spcBef>
                <a:spcPts val="4100"/>
              </a:spcBef>
              <a:defRPr sz="3000" b="1">
                <a:solidFill>
                  <a:srgbClr val="5662D2"/>
                </a:solidFill>
                <a:latin typeface="Roboto Condensed"/>
                <a:ea typeface="Roboto Condensed"/>
                <a:cs typeface="Roboto Condensed"/>
                <a:sym typeface="Roboto Condensed"/>
              </a:defRPr>
            </a:lvl1pPr>
          </a:lstStyle>
          <a:p>
            <a:r>
              <a:t>45000+</a:t>
            </a:r>
          </a:p>
        </p:txBody>
      </p:sp>
      <p:sp>
        <p:nvSpPr>
          <p:cNvPr id="282" name="50+"/>
          <p:cNvSpPr txBox="1"/>
          <p:nvPr/>
        </p:nvSpPr>
        <p:spPr>
          <a:xfrm>
            <a:off x="7836083" y="3292449"/>
            <a:ext cx="788547" cy="563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lgn="ctr" defTabSz="587022">
              <a:lnSpc>
                <a:spcPct val="100000"/>
              </a:lnSpc>
              <a:spcBef>
                <a:spcPts val="4100"/>
              </a:spcBef>
              <a:defRPr sz="3000" b="1">
                <a:solidFill>
                  <a:srgbClr val="5662D2"/>
                </a:solidFill>
                <a:latin typeface="Roboto Condensed"/>
                <a:ea typeface="Roboto Condensed"/>
                <a:cs typeface="Roboto Condensed"/>
                <a:sym typeface="Roboto Condensed"/>
              </a:defRPr>
            </a:lvl1pPr>
          </a:lstStyle>
          <a:p>
            <a:r>
              <a:t>50+</a:t>
            </a:r>
          </a:p>
        </p:txBody>
      </p:sp>
      <p:sp>
        <p:nvSpPr>
          <p:cNvPr id="283" name="Messages per month"/>
          <p:cNvSpPr txBox="1"/>
          <p:nvPr/>
        </p:nvSpPr>
        <p:spPr>
          <a:xfrm>
            <a:off x="3797100" y="6223554"/>
            <a:ext cx="2727280"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nchor="ctr"/>
          <a:lstStyle>
            <a:lvl1pPr algn="ctr" defTabSz="587022">
              <a:lnSpc>
                <a:spcPct val="100000"/>
              </a:lnSpc>
              <a:defRPr sz="2100">
                <a:solidFill>
                  <a:srgbClr val="53585F"/>
                </a:solidFill>
                <a:latin typeface="Roboto Condensed"/>
                <a:ea typeface="Roboto Condensed"/>
                <a:cs typeface="Roboto Condensed"/>
                <a:sym typeface="Roboto Condensed"/>
              </a:defRPr>
            </a:lvl1pPr>
          </a:lstStyle>
          <a:p>
            <a:r>
              <a:t>Messages per month</a:t>
            </a:r>
          </a:p>
        </p:txBody>
      </p:sp>
      <p:sp>
        <p:nvSpPr>
          <p:cNvPr id="284" name="125 Million+"/>
          <p:cNvSpPr txBox="1"/>
          <p:nvPr/>
        </p:nvSpPr>
        <p:spPr>
          <a:xfrm>
            <a:off x="4313121" y="5577747"/>
            <a:ext cx="2282528" cy="563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lgn="ctr" defTabSz="587022">
              <a:lnSpc>
                <a:spcPct val="100000"/>
              </a:lnSpc>
              <a:spcBef>
                <a:spcPts val="4100"/>
              </a:spcBef>
              <a:defRPr sz="3000" b="1">
                <a:solidFill>
                  <a:srgbClr val="5662D2"/>
                </a:solidFill>
                <a:latin typeface="Roboto Condensed"/>
                <a:ea typeface="Roboto Condensed"/>
                <a:cs typeface="Roboto Condensed"/>
                <a:sym typeface="Roboto Condensed"/>
              </a:defRPr>
            </a:lvl1pPr>
          </a:lstStyle>
          <a:p>
            <a:r>
              <a:t>125 Million+ </a:t>
            </a:r>
          </a:p>
        </p:txBody>
      </p:sp>
      <p:sp>
        <p:nvSpPr>
          <p:cNvPr id="285" name="Events per month"/>
          <p:cNvSpPr txBox="1"/>
          <p:nvPr/>
        </p:nvSpPr>
        <p:spPr>
          <a:xfrm>
            <a:off x="9645026" y="6223554"/>
            <a:ext cx="2302186"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nchor="ctr"/>
          <a:lstStyle>
            <a:lvl1pPr algn="ctr" defTabSz="587022">
              <a:lnSpc>
                <a:spcPct val="100000"/>
              </a:lnSpc>
              <a:defRPr sz="2100">
                <a:solidFill>
                  <a:srgbClr val="53585F"/>
                </a:solidFill>
                <a:latin typeface="Roboto Condensed"/>
                <a:ea typeface="Roboto Condensed"/>
                <a:cs typeface="Roboto Condensed"/>
                <a:sym typeface="Roboto Condensed"/>
              </a:defRPr>
            </a:lvl1pPr>
          </a:lstStyle>
          <a:p>
            <a:r>
              <a:t>Events per month</a:t>
            </a:r>
          </a:p>
        </p:txBody>
      </p:sp>
      <p:sp>
        <p:nvSpPr>
          <p:cNvPr id="286" name="4 Billion+"/>
          <p:cNvSpPr txBox="1"/>
          <p:nvPr/>
        </p:nvSpPr>
        <p:spPr>
          <a:xfrm>
            <a:off x="10086825" y="5577747"/>
            <a:ext cx="1896626" cy="5632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lgn="ctr" defTabSz="587022">
              <a:lnSpc>
                <a:spcPct val="100000"/>
              </a:lnSpc>
              <a:spcBef>
                <a:spcPts val="4100"/>
              </a:spcBef>
              <a:defRPr sz="3000" b="1">
                <a:solidFill>
                  <a:srgbClr val="5662D2"/>
                </a:solidFill>
                <a:latin typeface="Roboto Condensed"/>
                <a:ea typeface="Roboto Condensed"/>
                <a:cs typeface="Roboto Condensed"/>
                <a:sym typeface="Roboto Condensed"/>
              </a:defRPr>
            </a:lvl1pPr>
          </a:lstStyle>
          <a:p>
            <a:r>
              <a:t>4 Billion+ </a:t>
            </a:r>
          </a:p>
        </p:txBody>
      </p:sp>
      <p:sp>
        <p:nvSpPr>
          <p:cNvPr id="287" name="Users engaged monthly"/>
          <p:cNvSpPr txBox="1"/>
          <p:nvPr/>
        </p:nvSpPr>
        <p:spPr>
          <a:xfrm>
            <a:off x="11189920" y="3998002"/>
            <a:ext cx="3096188"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nchor="ctr"/>
          <a:lstStyle>
            <a:lvl1pPr algn="ctr" defTabSz="587022">
              <a:lnSpc>
                <a:spcPct val="100000"/>
              </a:lnSpc>
              <a:defRPr sz="2100">
                <a:solidFill>
                  <a:srgbClr val="53585F"/>
                </a:solidFill>
                <a:latin typeface="Roboto Condensed"/>
                <a:ea typeface="Roboto Condensed"/>
                <a:cs typeface="Roboto Condensed"/>
                <a:sym typeface="Roboto Condensed"/>
              </a:defRPr>
            </a:lvl1pPr>
          </a:lstStyle>
          <a:p>
            <a:r>
              <a:t>Users engaged monthly</a:t>
            </a:r>
          </a:p>
        </p:txBody>
      </p:sp>
      <p:sp>
        <p:nvSpPr>
          <p:cNvPr id="288" name="270 Million+"/>
          <p:cNvSpPr txBox="1"/>
          <p:nvPr/>
        </p:nvSpPr>
        <p:spPr>
          <a:xfrm>
            <a:off x="12057348" y="3173465"/>
            <a:ext cx="2282528" cy="822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lgn="ctr" defTabSz="587022">
              <a:lnSpc>
                <a:spcPct val="100000"/>
              </a:lnSpc>
              <a:spcBef>
                <a:spcPts val="4100"/>
              </a:spcBef>
              <a:defRPr sz="3000" b="1">
                <a:solidFill>
                  <a:srgbClr val="5662D2"/>
                </a:solidFill>
                <a:latin typeface="Roboto Condensed"/>
                <a:ea typeface="Roboto Condensed"/>
                <a:cs typeface="Roboto Condensed"/>
                <a:sym typeface="Roboto Condensed"/>
              </a:defRPr>
            </a:lvl1pPr>
          </a:lstStyle>
          <a:p>
            <a:r>
              <a:t>270 Million+</a:t>
            </a:r>
          </a:p>
        </p:txBody>
      </p:sp>
      <p:pic>
        <p:nvPicPr>
          <p:cNvPr id="289" name="Image" descr="Image"/>
          <p:cNvPicPr>
            <a:picLocks noChangeAspect="1"/>
          </p:cNvPicPr>
          <p:nvPr/>
        </p:nvPicPr>
        <p:blipFill>
          <a:blip r:embed="rId7">
            <a:extLst/>
          </a:blip>
          <a:stretch>
            <a:fillRect/>
          </a:stretch>
        </p:blipFill>
        <p:spPr>
          <a:xfrm>
            <a:off x="2294272" y="3355902"/>
            <a:ext cx="457201" cy="457201"/>
          </a:xfrm>
          <a:prstGeom prst="rect">
            <a:avLst/>
          </a:prstGeom>
          <a:ln w="12700">
            <a:miter lim="400000"/>
          </a:ln>
        </p:spPr>
      </p:pic>
      <p:pic>
        <p:nvPicPr>
          <p:cNvPr id="290" name="Image" descr="Image"/>
          <p:cNvPicPr>
            <a:picLocks noChangeAspect="1"/>
          </p:cNvPicPr>
          <p:nvPr/>
        </p:nvPicPr>
        <p:blipFill>
          <a:blip r:embed="rId8">
            <a:extLst/>
          </a:blip>
          <a:stretch>
            <a:fillRect/>
          </a:stretch>
        </p:blipFill>
        <p:spPr>
          <a:xfrm>
            <a:off x="7330229" y="3345681"/>
            <a:ext cx="457201" cy="457201"/>
          </a:xfrm>
          <a:prstGeom prst="rect">
            <a:avLst/>
          </a:prstGeom>
          <a:ln w="12700">
            <a:miter lim="400000"/>
          </a:ln>
        </p:spPr>
      </p:pic>
      <p:pic>
        <p:nvPicPr>
          <p:cNvPr id="291" name="Image" descr="Image"/>
          <p:cNvPicPr>
            <a:picLocks noChangeAspect="1"/>
          </p:cNvPicPr>
          <p:nvPr/>
        </p:nvPicPr>
        <p:blipFill>
          <a:blip r:embed="rId9">
            <a:extLst/>
          </a:blip>
          <a:stretch>
            <a:fillRect/>
          </a:stretch>
        </p:blipFill>
        <p:spPr>
          <a:xfrm>
            <a:off x="9608787" y="5628454"/>
            <a:ext cx="482601" cy="459517"/>
          </a:xfrm>
          <a:prstGeom prst="rect">
            <a:avLst/>
          </a:prstGeom>
          <a:ln w="12700">
            <a:miter lim="400000"/>
          </a:ln>
        </p:spPr>
      </p:pic>
      <p:pic>
        <p:nvPicPr>
          <p:cNvPr id="292" name="Image" descr="Image"/>
          <p:cNvPicPr>
            <a:picLocks noChangeAspect="1"/>
          </p:cNvPicPr>
          <p:nvPr/>
        </p:nvPicPr>
        <p:blipFill>
          <a:blip r:embed="rId10">
            <a:extLst/>
          </a:blip>
          <a:stretch>
            <a:fillRect/>
          </a:stretch>
        </p:blipFill>
        <p:spPr>
          <a:xfrm>
            <a:off x="3725831" y="5688291"/>
            <a:ext cx="558801" cy="345252"/>
          </a:xfrm>
          <a:prstGeom prst="rect">
            <a:avLst/>
          </a:prstGeom>
          <a:ln w="12700">
            <a:miter lim="400000"/>
          </a:ln>
        </p:spPr>
      </p:pic>
      <p:pic>
        <p:nvPicPr>
          <p:cNvPr id="293" name="Image" descr="Image"/>
          <p:cNvPicPr>
            <a:picLocks noChangeAspect="1"/>
          </p:cNvPicPr>
          <p:nvPr/>
        </p:nvPicPr>
        <p:blipFill>
          <a:blip r:embed="rId11">
            <a:extLst/>
          </a:blip>
          <a:stretch>
            <a:fillRect/>
          </a:stretch>
        </p:blipFill>
        <p:spPr>
          <a:xfrm>
            <a:off x="11291677" y="3381217"/>
            <a:ext cx="723901" cy="406968"/>
          </a:xfrm>
          <a:prstGeom prst="rect">
            <a:avLst/>
          </a:prstGeom>
          <a:ln w="12700">
            <a:miter lim="400000"/>
          </a:ln>
        </p:spPr>
      </p:pic>
      <p:sp>
        <p:nvSpPr>
          <p:cNvPr id="294" name="Countries"/>
          <p:cNvSpPr txBox="1"/>
          <p:nvPr/>
        </p:nvSpPr>
        <p:spPr>
          <a:xfrm>
            <a:off x="7315267" y="4006622"/>
            <a:ext cx="1300416"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574" tIns="30574" rIns="30574" bIns="30574" anchor="ctr"/>
          <a:lstStyle>
            <a:lvl1pPr algn="ctr" defTabSz="587022">
              <a:lnSpc>
                <a:spcPct val="100000"/>
              </a:lnSpc>
              <a:defRPr sz="2100">
                <a:solidFill>
                  <a:srgbClr val="53585F"/>
                </a:solidFill>
                <a:latin typeface="Roboto Condensed"/>
                <a:ea typeface="Roboto Condensed"/>
                <a:cs typeface="Roboto Condensed"/>
                <a:sym typeface="Roboto Condensed"/>
              </a:defRPr>
            </a:lvl1pPr>
          </a:lstStyle>
          <a:p>
            <a:r>
              <a:t>Countries</a:t>
            </a:r>
          </a:p>
        </p:txBody>
      </p:sp>
      <p:sp>
        <p:nvSpPr>
          <p:cNvPr id="295" name="Why Choose Us?"/>
          <p:cNvSpPr txBox="1"/>
          <p:nvPr/>
        </p:nvSpPr>
        <p:spPr>
          <a:xfrm>
            <a:off x="649853" y="256542"/>
            <a:ext cx="2005303" cy="404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0574" tIns="30574" rIns="30574" bIns="30574" anchor="ctr">
            <a:spAutoFit/>
          </a:bodyPr>
          <a:lstStyle>
            <a:lvl1pPr defTabSz="587022">
              <a:lnSpc>
                <a:spcPct val="100000"/>
              </a:lnSpc>
              <a:spcBef>
                <a:spcPts val="4100"/>
              </a:spcBef>
              <a:defRPr sz="2300" b="1">
                <a:solidFill>
                  <a:srgbClr val="FFFFFF"/>
                </a:solidFill>
                <a:latin typeface="Roboto Condensed"/>
                <a:ea typeface="Roboto Condensed"/>
                <a:cs typeface="Roboto Condensed"/>
                <a:sym typeface="Roboto Condensed"/>
              </a:defRPr>
            </a:lvl1pPr>
          </a:lstStyle>
          <a:p>
            <a:r>
              <a:t>Why Choose Us?</a:t>
            </a:r>
          </a:p>
        </p:txBody>
      </p:sp>
      <p:sp>
        <p:nvSpPr>
          <p:cNvPr id="296" name="Journey Designer"/>
          <p:cNvSpPr txBox="1"/>
          <p:nvPr/>
        </p:nvSpPr>
        <p:spPr>
          <a:xfrm>
            <a:off x="615583" y="979644"/>
            <a:ext cx="1584145" cy="34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700">
                <a:solidFill>
                  <a:srgbClr val="DCDEE0"/>
                </a:solidFill>
                <a:latin typeface="Roboto Condensed"/>
                <a:ea typeface="Roboto Condensed"/>
                <a:cs typeface="Roboto Condensed"/>
                <a:sym typeface="Roboto Condensed"/>
              </a:defRPr>
            </a:lvl1pPr>
          </a:lstStyle>
          <a:p>
            <a:r>
              <a:t>Journey Designer    </a:t>
            </a:r>
          </a:p>
        </p:txBody>
      </p:sp>
      <p:pic>
        <p:nvPicPr>
          <p:cNvPr id="297" name="Image" descr="Image"/>
          <p:cNvPicPr>
            <a:picLocks noChangeAspect="1"/>
          </p:cNvPicPr>
          <p:nvPr/>
        </p:nvPicPr>
        <p:blipFill>
          <a:blip r:embed="rId12">
            <a:alphaModFix amt="50000"/>
            <a:extLst/>
          </a:blip>
          <a:stretch>
            <a:fillRect/>
          </a:stretch>
        </p:blipFill>
        <p:spPr>
          <a:xfrm>
            <a:off x="2463469" y="1073688"/>
            <a:ext cx="83969" cy="156985"/>
          </a:xfrm>
          <a:prstGeom prst="rect">
            <a:avLst/>
          </a:prstGeom>
          <a:ln w="12700">
            <a:miter lim="400000"/>
          </a:ln>
        </p:spPr>
      </p:pic>
      <p:sp>
        <p:nvSpPr>
          <p:cNvPr id="298" name="Enabling Product Communication"/>
          <p:cNvSpPr txBox="1"/>
          <p:nvPr/>
        </p:nvSpPr>
        <p:spPr>
          <a:xfrm>
            <a:off x="4755393" y="967295"/>
            <a:ext cx="2928560"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a:solidFill>
                  <a:srgbClr val="DCDEE0"/>
                </a:solidFill>
                <a:latin typeface="Roboto Condensed"/>
                <a:ea typeface="Roboto Condensed"/>
                <a:cs typeface="Roboto Condensed"/>
                <a:sym typeface="Roboto Condensed"/>
              </a:defRPr>
            </a:lvl1pPr>
          </a:lstStyle>
          <a:p>
            <a:r>
              <a:t>Enabling Product Communication</a:t>
            </a:r>
          </a:p>
        </p:txBody>
      </p:sp>
      <p:sp>
        <p:nvSpPr>
          <p:cNvPr id="299" name="We are Built for Scale"/>
          <p:cNvSpPr txBox="1"/>
          <p:nvPr/>
        </p:nvSpPr>
        <p:spPr>
          <a:xfrm>
            <a:off x="8225681" y="967295"/>
            <a:ext cx="2034790"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b="1">
                <a:solidFill>
                  <a:srgbClr val="FFFFFF"/>
                </a:solidFill>
                <a:latin typeface="Roboto Condensed"/>
                <a:ea typeface="Roboto Condensed"/>
                <a:cs typeface="Roboto Condensed"/>
                <a:sym typeface="Roboto Condensed"/>
              </a:defRPr>
            </a:lvl1pPr>
          </a:lstStyle>
          <a:p>
            <a:r>
              <a:t>We are Built for Scale</a:t>
            </a:r>
          </a:p>
        </p:txBody>
      </p:sp>
      <p:pic>
        <p:nvPicPr>
          <p:cNvPr id="300" name="Image" descr="Image"/>
          <p:cNvPicPr>
            <a:picLocks noChangeAspect="1"/>
          </p:cNvPicPr>
          <p:nvPr/>
        </p:nvPicPr>
        <p:blipFill>
          <a:blip r:embed="rId12">
            <a:alphaModFix amt="50000"/>
            <a:extLst/>
          </a:blip>
          <a:stretch>
            <a:fillRect/>
          </a:stretch>
        </p:blipFill>
        <p:spPr>
          <a:xfrm>
            <a:off x="7876202" y="1073688"/>
            <a:ext cx="83970" cy="156985"/>
          </a:xfrm>
          <a:prstGeom prst="rect">
            <a:avLst/>
          </a:prstGeom>
          <a:ln w="12700">
            <a:miter lim="400000"/>
          </a:ln>
        </p:spPr>
      </p:pic>
      <p:sp>
        <p:nvSpPr>
          <p:cNvPr id="301" name="Analytics Engine"/>
          <p:cNvSpPr txBox="1"/>
          <p:nvPr/>
        </p:nvSpPr>
        <p:spPr>
          <a:xfrm>
            <a:off x="2747865" y="967295"/>
            <a:ext cx="1530882" cy="36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6" tIns="33866" rIns="33866" bIns="33866" anchor="ctr"/>
          <a:lstStyle>
            <a:lvl1pPr>
              <a:defRPr sz="1700">
                <a:solidFill>
                  <a:srgbClr val="DCDEE0"/>
                </a:solidFill>
                <a:latin typeface="Roboto Condensed"/>
                <a:ea typeface="Roboto Condensed"/>
                <a:cs typeface="Roboto Condensed"/>
                <a:sym typeface="Roboto Condensed"/>
              </a:defRPr>
            </a:lvl1pPr>
          </a:lstStyle>
          <a:p>
            <a:r>
              <a:t>Analytics Engine</a:t>
            </a:r>
          </a:p>
        </p:txBody>
      </p:sp>
      <p:pic>
        <p:nvPicPr>
          <p:cNvPr id="302" name="Image" descr="Image"/>
          <p:cNvPicPr>
            <a:picLocks noChangeAspect="1"/>
          </p:cNvPicPr>
          <p:nvPr/>
        </p:nvPicPr>
        <p:blipFill>
          <a:blip r:embed="rId12">
            <a:alphaModFix amt="50000"/>
            <a:extLst/>
          </a:blip>
          <a:stretch>
            <a:fillRect/>
          </a:stretch>
        </p:blipFill>
        <p:spPr>
          <a:xfrm>
            <a:off x="4440905" y="1073688"/>
            <a:ext cx="83969" cy="156985"/>
          </a:xfrm>
          <a:prstGeom prst="rect">
            <a:avLst/>
          </a:prstGeom>
          <a:ln w="12700">
            <a:miter lim="400000"/>
          </a:ln>
        </p:spPr>
      </p:pic>
      <p:pic>
        <p:nvPicPr>
          <p:cNvPr id="3" name="Picture 2">
            <a:extLst>
              <a:ext uri="{FF2B5EF4-FFF2-40B4-BE49-F238E27FC236}">
                <a16:creationId xmlns:a16="http://schemas.microsoft.com/office/drawing/2014/main" id="{3DF39826-E003-A34C-A0FE-37A15D0E7BE4}"/>
              </a:ext>
            </a:extLst>
          </p:cNvPr>
          <p:cNvPicPr>
            <a:picLocks noChangeAspect="1"/>
          </p:cNvPicPr>
          <p:nvPr/>
        </p:nvPicPr>
        <p:blipFill>
          <a:blip r:embed="rId13"/>
          <a:stretch>
            <a:fillRect/>
          </a:stretch>
        </p:blipFill>
        <p:spPr>
          <a:xfrm>
            <a:off x="13055887" y="8334868"/>
            <a:ext cx="2277187" cy="773813"/>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4" name="WebEngage is a transformational tool. It stitches all channels unifying communication in a consistent experience. More importantly, the product allows us to easily build a nudging communication plan which adopts to user behaviour. With improved targeting, personalisation &amp; accessibility, WebEngage has radically transformed communication with our users."/>
          <p:cNvSpPr txBox="1"/>
          <p:nvPr/>
        </p:nvSpPr>
        <p:spPr>
          <a:xfrm>
            <a:off x="4516810" y="3417056"/>
            <a:ext cx="7013947" cy="1165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lnSpc>
                <a:spcPct val="130000"/>
              </a:lnSpc>
              <a:spcBef>
                <a:spcPts val="1500"/>
              </a:spcBef>
              <a:defRPr sz="2100">
                <a:solidFill>
                  <a:srgbClr val="53585F"/>
                </a:solidFill>
                <a:latin typeface="Roboto Condensed"/>
                <a:ea typeface="Roboto Condensed"/>
                <a:cs typeface="Roboto Condensed"/>
                <a:sym typeface="Roboto Condensed"/>
              </a:defRPr>
            </a:lvl1pPr>
          </a:lstStyle>
          <a:p>
            <a:r>
              <a:t>Thanks to the awesome team at WebEngage for their support, tech &amp; responsiveness. we ourselves never imagined that we will end up sending about 7,000 different e-mail templates.</a:t>
            </a:r>
          </a:p>
        </p:txBody>
      </p:sp>
      <p:sp>
        <p:nvSpPr>
          <p:cNvPr id="305" name="Kunal Mahajan"/>
          <p:cNvSpPr txBox="1"/>
          <p:nvPr/>
        </p:nvSpPr>
        <p:spPr>
          <a:xfrm>
            <a:off x="5463432" y="5359011"/>
            <a:ext cx="2649038" cy="410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865" tIns="33865" rIns="33865" bIns="33865" anchor="ctr">
            <a:spAutoFit/>
          </a:bodyPr>
          <a:lstStyle>
            <a:lvl1pPr>
              <a:defRPr sz="2300">
                <a:solidFill>
                  <a:srgbClr val="53585F"/>
                </a:solidFill>
                <a:latin typeface="Roboto Condensed"/>
                <a:ea typeface="Roboto Condensed"/>
                <a:cs typeface="Roboto Condensed"/>
                <a:sym typeface="Roboto Condensed"/>
              </a:defRPr>
            </a:lvl1pPr>
          </a:lstStyle>
          <a:p>
            <a:r>
              <a:t>Santosh Navlani</a:t>
            </a:r>
          </a:p>
        </p:txBody>
      </p:sp>
      <p:sp>
        <p:nvSpPr>
          <p:cNvPr id="306" name="Product Manager, Marketplace - Web &amp; Apps"/>
          <p:cNvSpPr txBox="1"/>
          <p:nvPr/>
        </p:nvSpPr>
        <p:spPr>
          <a:xfrm>
            <a:off x="5474548" y="5894347"/>
            <a:ext cx="3537810" cy="30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a:lnSpc>
                <a:spcPct val="130000"/>
              </a:lnSpc>
              <a:defRPr sz="1600">
                <a:solidFill>
                  <a:srgbClr val="53585F"/>
                </a:solidFill>
                <a:latin typeface="Roboto Condensed Light"/>
                <a:ea typeface="Roboto Condensed Light"/>
                <a:cs typeface="Roboto Condensed Light"/>
                <a:sym typeface="Roboto Condensed Light"/>
              </a:defRPr>
            </a:lvl1pPr>
          </a:lstStyle>
          <a:p>
            <a:r>
              <a:t>Senior VP &amp; Head, eBusiness, DSP BlackRock</a:t>
            </a:r>
          </a:p>
        </p:txBody>
      </p:sp>
      <p:sp>
        <p:nvSpPr>
          <p:cNvPr id="307" name="Line"/>
          <p:cNvSpPr/>
          <p:nvPr/>
        </p:nvSpPr>
        <p:spPr>
          <a:xfrm>
            <a:off x="4389161" y="4986635"/>
            <a:ext cx="7269245" cy="1"/>
          </a:xfrm>
          <a:prstGeom prst="line">
            <a:avLst/>
          </a:prstGeom>
          <a:ln w="12700">
            <a:solidFill>
              <a:srgbClr val="EDEEEF"/>
            </a:solidFill>
            <a:miter lim="400000"/>
          </a:ln>
        </p:spPr>
        <p:txBody>
          <a:bodyPr lIns="45718" tIns="45718" rIns="45718" bIns="45718"/>
          <a:lstStyle/>
          <a:p>
            <a:pPr>
              <a:defRPr>
                <a:solidFill>
                  <a:srgbClr val="FFFFFF"/>
                </a:solidFill>
                <a:latin typeface="Roboto Condensed"/>
                <a:ea typeface="Roboto Condensed"/>
                <a:cs typeface="Roboto Condensed"/>
                <a:sym typeface="Roboto Condensed"/>
              </a:defRPr>
            </a:pPr>
            <a:endParaRPr/>
          </a:p>
        </p:txBody>
      </p:sp>
      <p:sp>
        <p:nvSpPr>
          <p:cNvPr id="308" name="“"/>
          <p:cNvSpPr txBox="1"/>
          <p:nvPr/>
        </p:nvSpPr>
        <p:spPr>
          <a:xfrm>
            <a:off x="4826059" y="1226544"/>
            <a:ext cx="1223619" cy="246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a:defRPr sz="15000">
                <a:solidFill>
                  <a:srgbClr val="DCDEE0"/>
                </a:solidFill>
                <a:latin typeface="Monaco"/>
                <a:ea typeface="Monaco"/>
                <a:cs typeface="Monaco"/>
                <a:sym typeface="Monaco"/>
              </a:defRPr>
            </a:lvl1pPr>
          </a:lstStyle>
          <a:p>
            <a:r>
              <a:t>“</a:t>
            </a:r>
          </a:p>
        </p:txBody>
      </p:sp>
      <p:sp>
        <p:nvSpPr>
          <p:cNvPr id="309" name="“"/>
          <p:cNvSpPr txBox="1"/>
          <p:nvPr/>
        </p:nvSpPr>
        <p:spPr>
          <a:xfrm rot="10800000">
            <a:off x="10433900" y="6065685"/>
            <a:ext cx="1223619" cy="246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65" tIns="33865" rIns="33865" bIns="33865" anchor="ctr">
            <a:spAutoFit/>
          </a:bodyPr>
          <a:lstStyle>
            <a:lvl1pPr>
              <a:defRPr sz="15000">
                <a:solidFill>
                  <a:srgbClr val="DCDEE0"/>
                </a:solidFill>
                <a:latin typeface="Monaco"/>
                <a:ea typeface="Monaco"/>
                <a:cs typeface="Monaco"/>
                <a:sym typeface="Monaco"/>
              </a:defRPr>
            </a:lvl1pPr>
          </a:lstStyle>
          <a:p>
            <a:r>
              <a:t>“</a:t>
            </a:r>
          </a:p>
        </p:txBody>
      </p:sp>
      <p:pic>
        <p:nvPicPr>
          <p:cNvPr id="310" name="Image" descr="Image"/>
          <p:cNvPicPr>
            <a:picLocks noChangeAspect="1"/>
          </p:cNvPicPr>
          <p:nvPr/>
        </p:nvPicPr>
        <p:blipFill>
          <a:blip r:embed="rId2">
            <a:alphaModFix amt="50000"/>
            <a:extLst/>
          </a:blip>
          <a:stretch>
            <a:fillRect/>
          </a:stretch>
        </p:blipFill>
        <p:spPr>
          <a:xfrm>
            <a:off x="3171355" y="2131729"/>
            <a:ext cx="9913293" cy="5499063"/>
          </a:xfrm>
          <a:prstGeom prst="rect">
            <a:avLst/>
          </a:prstGeom>
          <a:ln w="12700">
            <a:miter lim="400000"/>
          </a:ln>
        </p:spPr>
      </p:pic>
      <p:pic>
        <p:nvPicPr>
          <p:cNvPr id="311" name="Picture 4" descr="Picture 4"/>
          <p:cNvPicPr>
            <a:picLocks noChangeAspect="1"/>
          </p:cNvPicPr>
          <p:nvPr/>
        </p:nvPicPr>
        <p:blipFill>
          <a:blip r:embed="rId3">
            <a:extLst/>
          </a:blip>
          <a:srcRect l="3484" t="10" r="3497" b="10193"/>
          <a:stretch>
            <a:fillRect/>
          </a:stretch>
        </p:blipFill>
        <p:spPr>
          <a:xfrm>
            <a:off x="4384353" y="5238578"/>
            <a:ext cx="990587" cy="956264"/>
          </a:xfrm>
          <a:custGeom>
            <a:avLst/>
            <a:gdLst/>
            <a:ahLst/>
            <a:cxnLst>
              <a:cxn ang="0">
                <a:pos x="wd2" y="hd2"/>
              </a:cxn>
              <a:cxn ang="5400000">
                <a:pos x="wd2" y="hd2"/>
              </a:cxn>
              <a:cxn ang="10800000">
                <a:pos x="wd2" y="hd2"/>
              </a:cxn>
              <a:cxn ang="16200000">
                <a:pos x="wd2" y="hd2"/>
              </a:cxn>
            </a:cxnLst>
            <a:rect l="0" t="0" r="r" b="b"/>
            <a:pathLst>
              <a:path w="19679" h="20560" extrusionOk="0">
                <a:moveTo>
                  <a:pt x="6271" y="0"/>
                </a:moveTo>
                <a:cubicBezTo>
                  <a:pt x="5038" y="519"/>
                  <a:pt x="3877" y="1303"/>
                  <a:pt x="2881" y="2381"/>
                </a:cubicBezTo>
                <a:cubicBezTo>
                  <a:pt x="-961" y="6539"/>
                  <a:pt x="-961" y="13283"/>
                  <a:pt x="2881" y="17442"/>
                </a:cubicBezTo>
                <a:cubicBezTo>
                  <a:pt x="6723" y="21600"/>
                  <a:pt x="12955" y="21600"/>
                  <a:pt x="16797" y="17442"/>
                </a:cubicBezTo>
                <a:cubicBezTo>
                  <a:pt x="20639" y="13283"/>
                  <a:pt x="20639" y="6539"/>
                  <a:pt x="16797" y="2381"/>
                </a:cubicBezTo>
                <a:cubicBezTo>
                  <a:pt x="15801" y="1303"/>
                  <a:pt x="14640" y="519"/>
                  <a:pt x="13407" y="0"/>
                </a:cubicBezTo>
                <a:lnTo>
                  <a:pt x="6271" y="0"/>
                </a:lnTo>
                <a:close/>
              </a:path>
            </a:pathLst>
          </a:custGeom>
          <a:ln w="12700">
            <a:miter lim="400000"/>
          </a:ln>
        </p:spPr>
      </p:pic>
      <p:pic>
        <p:nvPicPr>
          <p:cNvPr id="312" name="Image" descr="Image"/>
          <p:cNvPicPr>
            <a:picLocks noChangeAspect="1"/>
          </p:cNvPicPr>
          <p:nvPr/>
        </p:nvPicPr>
        <p:blipFill>
          <a:blip r:embed="rId4">
            <a:extLst/>
          </a:blip>
          <a:stretch>
            <a:fillRect/>
          </a:stretch>
        </p:blipFill>
        <p:spPr>
          <a:xfrm>
            <a:off x="9111966" y="5467909"/>
            <a:ext cx="2681010" cy="83866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FFFFFF"/>
      </a:dk1>
      <a:lt1>
        <a:srgbClr val="FF0000"/>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25400" dist="12700" dir="54000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25400" dist="12700" dir="5400000" rotWithShape="0">
            <a:srgbClr val="000000">
              <a:alpha val="50000"/>
            </a:srgbClr>
          </a:outerShdw>
        </a:effectLst>
        <a:sp3d/>
      </a:spPr>
      <a:bodyPr rot="0" spcFirstLastPara="1" vertOverflow="overflow" horzOverflow="overflow" vert="horz" wrap="square" lIns="33865" tIns="33865" rIns="33865" bIns="33865" numCol="1" spcCol="38100" rtlCol="0" anchor="ctr">
        <a:spAutoFit/>
      </a:bodyPr>
      <a:lstStyle>
        <a:def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25400" dist="127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33865" tIns="33865" rIns="33865" bIns="33865" numCol="1" spcCol="38100" rtlCol="0" anchor="ctr">
        <a:spAutoFit/>
      </a:bodyPr>
      <a:lstStyle>
        <a:def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25400" dist="12700" dir="54000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25400" dist="12700" dir="5400000" rotWithShape="0">
            <a:srgbClr val="000000">
              <a:alpha val="50000"/>
            </a:srgbClr>
          </a:outerShdw>
        </a:effectLst>
        <a:sp3d/>
      </a:spPr>
      <a:bodyPr rot="0" spcFirstLastPara="1" vertOverflow="overflow" horzOverflow="overflow" vert="horz" wrap="square" lIns="33865" tIns="33865" rIns="33865" bIns="33865" numCol="1" spcCol="38100" rtlCol="0" anchor="ctr">
        <a:spAutoFit/>
      </a:bodyPr>
      <a:lstStyle>
        <a:def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25400" dist="127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33865" tIns="33865" rIns="33865" bIns="33865" numCol="1" spcCol="38100" rtlCol="0" anchor="ctr">
        <a:spAutoFit/>
      </a:bodyPr>
      <a:lstStyle>
        <a:defPPr marL="0" marR="0" indent="0" algn="l" defTabSz="584200" rtl="0" fontAlgn="auto" latinLnBrk="0" hangingPunct="0">
          <a:lnSpc>
            <a:spcPct val="150000"/>
          </a:lnSpc>
          <a:spcBef>
            <a:spcPts val="0"/>
          </a:spcBef>
          <a:spcAft>
            <a:spcPts val="0"/>
          </a:spcAft>
          <a:buClrTx/>
          <a:buSzTx/>
          <a:buFontTx/>
          <a:buNone/>
          <a:tabLst/>
          <a:defRPr kumimoji="0" sz="2200" b="0" i="0" u="none" strike="noStrike" cap="none" spc="0" normalizeH="0" baseline="0">
            <a:ln>
              <a:noFill/>
            </a:ln>
            <a:solidFill>
              <a:srgbClr val="FF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249</TotalTime>
  <Words>3556</Words>
  <Application>Microsoft Macintosh PowerPoint</Application>
  <PresentationFormat>Custom</PresentationFormat>
  <Paragraphs>450</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Helvetica</vt:lpstr>
      <vt:lpstr>Helvetica Light</vt:lpstr>
      <vt:lpstr>Helvetica Neue</vt:lpstr>
      <vt:lpstr>Monaco</vt:lpstr>
      <vt:lpstr>PT Sans Narrow</vt:lpstr>
      <vt:lpstr>Roboto Condensed</vt:lpstr>
      <vt:lpstr>Roboto Condensed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Binay Pradhan</cp:lastModifiedBy>
  <cp:revision>10</cp:revision>
  <cp:lastPrinted>2019-03-22T08:05:56Z</cp:lastPrinted>
  <dcterms:modified xsi:type="dcterms:W3CDTF">2019-04-11T13:54:52Z</dcterms:modified>
</cp:coreProperties>
</file>